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7" r:id="rId3"/>
    <p:sldId id="268" r:id="rId4"/>
    <p:sldId id="271" r:id="rId5"/>
    <p:sldId id="269" r:id="rId6"/>
    <p:sldId id="272" r:id="rId7"/>
    <p:sldId id="273" r:id="rId8"/>
    <p:sldId id="274" r:id="rId9"/>
    <p:sldId id="275" r:id="rId10"/>
    <p:sldId id="276" r:id="rId11"/>
    <p:sldId id="294" r:id="rId12"/>
    <p:sldId id="295" r:id="rId13"/>
    <p:sldId id="289" r:id="rId14"/>
    <p:sldId id="277" r:id="rId15"/>
    <p:sldId id="278" r:id="rId16"/>
    <p:sldId id="282" r:id="rId17"/>
    <p:sldId id="279" r:id="rId18"/>
    <p:sldId id="281" r:id="rId19"/>
    <p:sldId id="280" r:id="rId20"/>
    <p:sldId id="283" r:id="rId21"/>
    <p:sldId id="288" r:id="rId22"/>
    <p:sldId id="290" r:id="rId23"/>
    <p:sldId id="291" r:id="rId24"/>
    <p:sldId id="292" r:id="rId25"/>
    <p:sldId id="296" r:id="rId26"/>
    <p:sldId id="297" r:id="rId27"/>
    <p:sldId id="298" r:id="rId28"/>
    <p:sldId id="293" r:id="rId29"/>
    <p:sldId id="31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61" r:id="rId41"/>
    <p:sldId id="262" r:id="rId42"/>
    <p:sldId id="263" r:id="rId43"/>
    <p:sldId id="264" r:id="rId44"/>
    <p:sldId id="265" r:id="rId45"/>
    <p:sldId id="266" r:id="rId46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나눔스퀘어 Bold" panose="020B0600000101010101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AF7"/>
    <a:srgbClr val="A28B7E"/>
    <a:srgbClr val="A28F80"/>
    <a:srgbClr val="C6827F"/>
    <a:srgbClr val="967564"/>
    <a:srgbClr val="D88F62"/>
    <a:srgbClr val="E9BFA6"/>
    <a:srgbClr val="F9F9F9"/>
    <a:srgbClr val="000000"/>
    <a:srgbClr val="FF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86" y="13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85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82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jpeg"/><Relationship Id="rId7" Type="http://schemas.openxmlformats.org/officeDocument/2006/relationships/image" Target="../media/image36.png"/><Relationship Id="rId12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0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jpeg"/><Relationship Id="rId7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documentation.org/packages/e1071/versions/1.7-3/topics/svm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5.png"/><Relationship Id="rId3" Type="http://schemas.openxmlformats.org/officeDocument/2006/relationships/image" Target="../media/image4.jpeg"/><Relationship Id="rId12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3.png"/><Relationship Id="rId6" Type="http://schemas.openxmlformats.org/officeDocument/2006/relationships/image" Target="../media/image8.png"/><Relationship Id="rId10" Type="http://schemas.openxmlformats.org/officeDocument/2006/relationships/image" Target="../media/image62.pn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2.png"/><Relationship Id="rId12" Type="http://schemas.openxmlformats.org/officeDocument/2006/relationships/image" Target="../media/image68.png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7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0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768677" y="4198528"/>
            <a:ext cx="2669887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6408" y="4294505"/>
            <a:ext cx="26791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 HUI’s Ads Planning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26219" y="2000969"/>
            <a:ext cx="3739562" cy="296402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89208" y="2000970"/>
            <a:ext cx="34288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800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26219" y="2985855"/>
            <a:ext cx="37395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800" b="1" spc="-150" dirty="0">
                <a:ln w="19050">
                  <a:noFill/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VECTOR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86553" y="3948639"/>
            <a:ext cx="3218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600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3624" y="508870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곽진주  박지은  임경룡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6439252"/>
            <a:ext cx="819150" cy="4568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208038-A0A4-4F98-93AC-6D6A3984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95" y="5477702"/>
            <a:ext cx="235523" cy="2696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781381-BA7C-4750-9082-892518CB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58" y="5477702"/>
            <a:ext cx="235523" cy="269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00B326-2984-4F45-817C-C7754C70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218" y="5477702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4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3729" y="526043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FBFF6E-399F-4410-B3EE-584CDF642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4" t="39645" r="34949" b="56609"/>
          <a:stretch/>
        </p:blipFill>
        <p:spPr>
          <a:xfrm>
            <a:off x="3258645" y="1290875"/>
            <a:ext cx="7812398" cy="7829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4AA75C-2068-4978-9D6C-A927B73CD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54753" r="23518" b="36191"/>
          <a:stretch/>
        </p:blipFill>
        <p:spPr>
          <a:xfrm>
            <a:off x="830831" y="3958756"/>
            <a:ext cx="9930729" cy="178176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69139E-3F42-4A64-A661-35D0E12B3144}"/>
              </a:ext>
            </a:extLst>
          </p:cNvPr>
          <p:cNvSpPr/>
          <p:nvPr/>
        </p:nvSpPr>
        <p:spPr>
          <a:xfrm>
            <a:off x="691586" y="3122655"/>
            <a:ext cx="9300280" cy="830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해결할까</a:t>
            </a:r>
            <a:r>
              <a:rPr lang="en-US" altLang="ko-KR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: </a:t>
            </a:r>
            <a:r>
              <a:rPr lang="ko-KR" altLang="en-US" sz="35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승수법을 적용하자</a:t>
            </a:r>
            <a:r>
              <a:rPr lang="en-US" altLang="ko-KR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B1D3806-560B-4D94-AF45-926F9DFBB7ED}"/>
              </a:ext>
            </a:extLst>
          </p:cNvPr>
          <p:cNvGrpSpPr/>
          <p:nvPr/>
        </p:nvGrpSpPr>
        <p:grpSpPr>
          <a:xfrm>
            <a:off x="830831" y="1267230"/>
            <a:ext cx="2175965" cy="830227"/>
            <a:chOff x="3174807" y="2752176"/>
            <a:chExt cx="2175965" cy="830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A2367D8A-94A4-42D2-976F-72AF93787F8E}"/>
                    </a:ext>
                  </a:extLst>
                </p:cNvPr>
                <p:cNvSpPr/>
                <p:nvPr/>
              </p:nvSpPr>
              <p:spPr>
                <a:xfrm>
                  <a:off x="3174807" y="2936766"/>
                  <a:ext cx="1213907" cy="4610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bliqueTopLeft"/>
                    <a:lightRig rig="threePt" dir="t"/>
                  </a:scene3d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  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𝒎𝒊𝒏</m:t>
                        </m:r>
                      </m:oMath>
                    </m:oMathPara>
                  </a14:m>
                  <a:endParaRPr lang="en-US" altLang="ko-KR" sz="28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A2367D8A-94A4-42D2-976F-72AF93787F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807" y="2936766"/>
                  <a:ext cx="1213907" cy="4610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0FE43A-A8DE-4F28-8E5B-4B6F7CEDF45F}"/>
                    </a:ext>
                  </a:extLst>
                </p:cNvPr>
                <p:cNvSpPr txBox="1"/>
                <p:nvPr/>
              </p:nvSpPr>
              <p:spPr>
                <a:xfrm>
                  <a:off x="4388714" y="2752176"/>
                  <a:ext cx="962058" cy="8302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ko-KR" alt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ko-KR" alt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ko-KR" altLang="en-US" sz="2800" b="1" i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sz="2800" b="1" i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ko-KR" altLang="en-US" sz="28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50FE43A-A8DE-4F28-8E5B-4B6F7CEDF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714" y="2752176"/>
                  <a:ext cx="962058" cy="8302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EAA443-4109-4F11-ADA0-0AABDFD9C7FD}"/>
              </a:ext>
            </a:extLst>
          </p:cNvPr>
          <p:cNvSpPr/>
          <p:nvPr/>
        </p:nvSpPr>
        <p:spPr>
          <a:xfrm>
            <a:off x="7881370" y="2060750"/>
            <a:ext cx="2973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 = +1, -1 </a:t>
            </a:r>
          </a:p>
          <a:p>
            <a:pPr algn="r"/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Plain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식을 기억하자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183AE2-7F36-4285-B30E-90791BE1B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273" y="648674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3729" y="504826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3002A-B51C-4875-AE8D-D03078346961}"/>
              </a:ext>
            </a:extLst>
          </p:cNvPr>
          <p:cNvSpPr/>
          <p:nvPr/>
        </p:nvSpPr>
        <p:spPr>
          <a:xfrm>
            <a:off x="895350" y="3101466"/>
            <a:ext cx="10401299" cy="655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 조건 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만족하는 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최대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최소를 </a:t>
            </a:r>
            <a:endParaRPr lang="en-US" altLang="ko-KR" sz="3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접점에서 찾자</a:t>
            </a:r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F36F32-4D5E-4F98-A7B6-B109F9BB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27" y="2674952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3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3729" y="504826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DFB927-062E-40B6-A5C2-5B0353287135}"/>
              </a:ext>
            </a:extLst>
          </p:cNvPr>
          <p:cNvGrpSpPr/>
          <p:nvPr/>
        </p:nvGrpSpPr>
        <p:grpSpPr>
          <a:xfrm>
            <a:off x="5348280" y="3110120"/>
            <a:ext cx="6526319" cy="1121038"/>
            <a:chOff x="2874607" y="4597536"/>
            <a:chExt cx="5340571" cy="0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C1F4BCC-A42E-490F-AF1C-D571D95C0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4607" y="4597536"/>
              <a:ext cx="5340571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2296D76-2B60-49BC-A6CA-94874B470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087" y="4597536"/>
              <a:ext cx="3881609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685CAADE-9DD0-495A-88FD-DD9EF0C20FC2}"/>
              </a:ext>
            </a:extLst>
          </p:cNvPr>
          <p:cNvSpPr/>
          <p:nvPr/>
        </p:nvSpPr>
        <p:spPr>
          <a:xfrm>
            <a:off x="7218127" y="1704430"/>
            <a:ext cx="2786626" cy="2786626"/>
          </a:xfrm>
          <a:prstGeom prst="donut">
            <a:avLst>
              <a:gd name="adj" fmla="val 20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071AD6-5951-43BD-9FE0-9F729BD9336E}"/>
              </a:ext>
            </a:extLst>
          </p:cNvPr>
          <p:cNvCxnSpPr>
            <a:cxnSpLocks/>
          </p:cNvCxnSpPr>
          <p:nvPr/>
        </p:nvCxnSpPr>
        <p:spPr>
          <a:xfrm>
            <a:off x="8144657" y="645056"/>
            <a:ext cx="3435895" cy="343589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413A0E-B99A-43DD-8389-21157F707598}"/>
                  </a:ext>
                </a:extLst>
              </p:cNvPr>
              <p:cNvSpPr/>
              <p:nvPr/>
            </p:nvSpPr>
            <p:spPr>
              <a:xfrm>
                <a:off x="9253132" y="4294364"/>
                <a:ext cx="1788375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ko-KR" sz="2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sz="25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sz="25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ko-KR" altLang="en-US" sz="25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413A0E-B99A-43DD-8389-21157F707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132" y="4294364"/>
                <a:ext cx="1788375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7962464-8B62-416E-BB5C-5B7CDD934D1E}"/>
                  </a:ext>
                </a:extLst>
              </p:cNvPr>
              <p:cNvSpPr/>
              <p:nvPr/>
            </p:nvSpPr>
            <p:spPr>
              <a:xfrm>
                <a:off x="5632846" y="606038"/>
                <a:ext cx="1836465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sz="2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sz="25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sz="25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5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ko-KR" altLang="en-US" sz="25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7962464-8B62-416E-BB5C-5B7CDD93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46" y="606038"/>
                <a:ext cx="183646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041A60A-7D04-4FC8-A435-89BBA0B8ABB4}"/>
              </a:ext>
            </a:extLst>
          </p:cNvPr>
          <p:cNvCxnSpPr>
            <a:cxnSpLocks/>
          </p:cNvCxnSpPr>
          <p:nvPr/>
        </p:nvCxnSpPr>
        <p:spPr>
          <a:xfrm>
            <a:off x="5647700" y="2114535"/>
            <a:ext cx="3435895" cy="3435895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C3CA74-2886-4BFF-9284-048980C9DE60}"/>
              </a:ext>
            </a:extLst>
          </p:cNvPr>
          <p:cNvSpPr/>
          <p:nvPr/>
        </p:nvSpPr>
        <p:spPr>
          <a:xfrm>
            <a:off x="9550106" y="1546337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최댓값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8E2362-23C7-47D3-B6EB-6563EFD99856}"/>
              </a:ext>
            </a:extLst>
          </p:cNvPr>
          <p:cNvSpPr/>
          <p:nvPr/>
        </p:nvSpPr>
        <p:spPr>
          <a:xfrm>
            <a:off x="6267896" y="3993924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최솟값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822EA42-8DA6-412B-9536-F3358881ADA9}"/>
              </a:ext>
            </a:extLst>
          </p:cNvPr>
          <p:cNvGrpSpPr/>
          <p:nvPr/>
        </p:nvGrpSpPr>
        <p:grpSpPr>
          <a:xfrm>
            <a:off x="388248" y="2665541"/>
            <a:ext cx="3752850" cy="864404"/>
            <a:chOff x="324731" y="5631948"/>
            <a:chExt cx="3752850" cy="864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7CD8E80-D8AC-457D-BA54-672A66FBB7DE}"/>
                    </a:ext>
                  </a:extLst>
                </p:cNvPr>
                <p:cNvSpPr txBox="1"/>
                <p:nvPr/>
              </p:nvSpPr>
              <p:spPr>
                <a:xfrm>
                  <a:off x="1868195" y="5631948"/>
                  <a:ext cx="2209386" cy="8644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500" b="1" i="1" smtClean="0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a:rPr lang="ko-KR" altLang="en-US" sz="25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ko-KR" altLang="en-US" sz="2500" b="1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ko-KR" altLang="en-US" sz="25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sz="2500" b="1" i="0">
                                    <a:latin typeface="Cambria Math" panose="02040503050406030204" pitchFamily="18" charset="0"/>
                                  </a:rPr>
                                  <m:t>𝛛</m:t>
                                </m:r>
                                <m: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ko-KR" altLang="en-US" sz="2500" b="1" i="0">
                                    <a:latin typeface="Cambria Math" panose="02040503050406030204" pitchFamily="18" charset="0"/>
                                  </a:rPr>
                                  <m:t>𝛛</m:t>
                                </m:r>
                                <m: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ko-KR" altLang="en-US" sz="2500" b="1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sz="2500" b="1" i="0">
                                    <a:latin typeface="Cambria Math" panose="02040503050406030204" pitchFamily="18" charset="0"/>
                                  </a:rPr>
                                  <m:t>𝛛</m:t>
                                </m:r>
                                <m: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num>
                              <m:den>
                                <m:r>
                                  <a:rPr lang="ko-KR" altLang="en-US" sz="2500" b="1" i="0">
                                    <a:latin typeface="Cambria Math" panose="02040503050406030204" pitchFamily="18" charset="0"/>
                                  </a:rPr>
                                  <m:t>𝛛</m:t>
                                </m:r>
                                <m:r>
                                  <a:rPr lang="ko-KR" altLang="en-US" sz="25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ko-KR" altLang="en-US" sz="2500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7CD8E80-D8AC-457D-BA54-672A66FBB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8195" y="5631948"/>
                  <a:ext cx="2209386" cy="8644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2CABD2-B5E5-4DC2-A8C0-949CC4CB2C2F}"/>
                </a:ext>
              </a:extLst>
            </p:cNvPr>
            <p:cNvSpPr/>
            <p:nvPr/>
          </p:nvSpPr>
          <p:spPr>
            <a:xfrm>
              <a:off x="324731" y="5853767"/>
              <a:ext cx="153760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기울기 벡터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AE71356-1628-4F8F-8A96-EE87935E997D}"/>
                  </a:ext>
                </a:extLst>
              </p:cNvPr>
              <p:cNvSpPr/>
              <p:nvPr/>
            </p:nvSpPr>
            <p:spPr>
              <a:xfrm>
                <a:off x="388248" y="4126749"/>
                <a:ext cx="5254965" cy="1161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접점에서 </a:t>
                </a:r>
                <a14:m>
                  <m:oMath xmlns:m="http://schemas.openxmlformats.org/officeDocument/2006/math"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ko-KR" altLang="en-US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와 접선 벡터의 내적은 </a:t>
                </a:r>
                <a:r>
                  <a:rPr lang="en-US" altLang="ko-KR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</a:t>
                </a:r>
                <a:r>
                  <a:rPr lang="ko-KR" altLang="en-US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이므로</a:t>
                </a:r>
                <a:endPara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2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임의의 상수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b="1" i="1" dirty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ko-KR" altLang="en-US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b="1" i="1" dirty="0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ko-KR" altLang="en-US" sz="2400" b="1" i="0" dirty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ko-KR" altLang="en-US" sz="2400" b="1" i="1" dirty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ko-KR" altLang="en-US" sz="2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가 성립</a:t>
                </a:r>
                <a:r>
                  <a:rPr lang="en-US" altLang="ko-KR" sz="2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! </a:t>
                </a:r>
                <a:endPara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AE71356-1628-4F8F-8A96-EE87935E9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48" y="4126749"/>
                <a:ext cx="5254965" cy="1161023"/>
              </a:xfrm>
              <a:prstGeom prst="rect">
                <a:avLst/>
              </a:prstGeom>
              <a:blipFill>
                <a:blip r:embed="rId5"/>
                <a:stretch>
                  <a:fillRect l="-1856" t="-1579" r="-580" b="-11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79C96826-8588-445B-A0AB-9A9175DEE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054" y="2884486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3729" y="526043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B747F9-3470-4484-8F1F-577037E448B7}"/>
              </a:ext>
            </a:extLst>
          </p:cNvPr>
          <p:cNvSpPr/>
          <p:nvPr/>
        </p:nvSpPr>
        <p:spPr>
          <a:xfrm>
            <a:off x="6844640" y="944171"/>
            <a:ext cx="4849403" cy="1232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r"/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39D889-A23B-49A1-999F-1062F976003A}"/>
                  </a:ext>
                </a:extLst>
              </p:cNvPr>
              <p:cNvSpPr txBox="1"/>
              <p:nvPr/>
            </p:nvSpPr>
            <p:spPr>
              <a:xfrm>
                <a:off x="2099591" y="2551339"/>
                <a:ext cx="782348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4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39D889-A23B-49A1-999F-1062F9760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91" y="2551339"/>
                <a:ext cx="782348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9B34B0-6732-4D86-9895-81A066EC1465}"/>
                  </a:ext>
                </a:extLst>
              </p:cNvPr>
              <p:cNvSpPr txBox="1"/>
              <p:nvPr/>
            </p:nvSpPr>
            <p:spPr>
              <a:xfrm>
                <a:off x="2123998" y="3906606"/>
                <a:ext cx="3361818" cy="1194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ko-KR" altLang="en-US" sz="4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9B34B0-6732-4D86-9895-81A066EC1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98" y="3906606"/>
                <a:ext cx="3361818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4BBCA8-5B1B-442A-81B3-0DA49F4DAA77}"/>
                  </a:ext>
                </a:extLst>
              </p:cNvPr>
              <p:cNvSpPr txBox="1"/>
              <p:nvPr/>
            </p:nvSpPr>
            <p:spPr>
              <a:xfrm>
                <a:off x="6475388" y="3906606"/>
                <a:ext cx="3361818" cy="129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4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4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ko-KR" altLang="en-US" sz="40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4BBCA8-5B1B-442A-81B3-0DA49F4DA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388" y="3906606"/>
                <a:ext cx="3361818" cy="129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45BB21-AFBF-44EE-8A4D-108F1A484EF8}"/>
              </a:ext>
            </a:extLst>
          </p:cNvPr>
          <p:cNvSpPr/>
          <p:nvPr/>
        </p:nvSpPr>
        <p:spPr>
          <a:xfrm>
            <a:off x="993708" y="5224222"/>
            <a:ext cx="3815359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각각의 기울기 벡터로</a:t>
            </a:r>
            <a:r>
              <a:rPr lang="en-US" altLang="ko-KR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접점을 찾을 수 있다</a:t>
            </a:r>
            <a:r>
              <a:rPr lang="en-US" altLang="ko-KR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10E507E-DED9-425E-A5C6-94A612501503}"/>
                  </a:ext>
                </a:extLst>
              </p:cNvPr>
              <p:cNvSpPr/>
              <p:nvPr/>
            </p:nvSpPr>
            <p:spPr>
              <a:xfrm>
                <a:off x="497957" y="1403436"/>
                <a:ext cx="72197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 때</a:t>
                </a:r>
                <a:r>
                  <a:rPr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다음과 같은 함수가 정의된다</a:t>
                </a:r>
                <a:r>
                  <a:rPr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10E507E-DED9-425E-A5C6-94A61250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57" y="1403436"/>
                <a:ext cx="7219797" cy="523220"/>
              </a:xfrm>
              <a:prstGeom prst="rect">
                <a:avLst/>
              </a:prstGeom>
              <a:blipFill>
                <a:blip r:embed="rId5"/>
                <a:stretch>
                  <a:fillRect t="-10465" r="-676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38229-91CB-410F-88CB-AD4B2FD5B99B}"/>
              </a:ext>
            </a:extLst>
          </p:cNvPr>
          <p:cNvSpPr/>
          <p:nvPr/>
        </p:nvSpPr>
        <p:spPr>
          <a:xfrm>
            <a:off x="6917198" y="5249017"/>
            <a:ext cx="4282605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</a:t>
            </a:r>
            <a:r>
              <a:rPr lang="en-US" altLang="ko-KR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조건이 있는 문제를</a:t>
            </a:r>
            <a:endParaRPr lang="en-US" altLang="ko-KR" sz="23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3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제약이 없는 식으로 변형하자</a:t>
            </a:r>
            <a:endParaRPr lang="en-US" altLang="ko-KR" sz="23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004529-5C9F-480E-9B52-E5228D365600}"/>
              </a:ext>
            </a:extLst>
          </p:cNvPr>
          <p:cNvCxnSpPr>
            <a:cxnSpLocks/>
          </p:cNvCxnSpPr>
          <p:nvPr/>
        </p:nvCxnSpPr>
        <p:spPr>
          <a:xfrm flipV="1">
            <a:off x="5157920" y="6006638"/>
            <a:ext cx="1539929" cy="1"/>
          </a:xfrm>
          <a:prstGeom prst="straightConnector1">
            <a:avLst/>
          </a:prstGeom>
          <a:ln w="762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AEFF261-07E2-402E-BF0C-AFD14BD32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860" y="5791237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1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8D7D460-0643-4FA9-8EF4-061876EC5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54753" r="23518" b="36191"/>
          <a:stretch/>
        </p:blipFill>
        <p:spPr>
          <a:xfrm>
            <a:off x="1330175" y="1041930"/>
            <a:ext cx="9930729" cy="1781769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2246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A28C06-BE5A-4A34-9DBB-428862EDEC0B}"/>
              </a:ext>
            </a:extLst>
          </p:cNvPr>
          <p:cNvSpPr/>
          <p:nvPr/>
        </p:nvSpPr>
        <p:spPr>
          <a:xfrm>
            <a:off x="2216406" y="1061813"/>
            <a:ext cx="8757876" cy="1330153"/>
          </a:xfrm>
          <a:prstGeom prst="rect">
            <a:avLst/>
          </a:prstGeom>
          <a:solidFill>
            <a:srgbClr val="92D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E7E74-4F16-4B05-B4C5-E8E04B66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2" t="51211" r="25229" b="32390"/>
          <a:stretch/>
        </p:blipFill>
        <p:spPr>
          <a:xfrm>
            <a:off x="1863569" y="4123417"/>
            <a:ext cx="7962387" cy="24329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3750E8-E859-457D-AC42-551904FABD29}"/>
              </a:ext>
            </a:extLst>
          </p:cNvPr>
          <p:cNvSpPr/>
          <p:nvPr/>
        </p:nvSpPr>
        <p:spPr>
          <a:xfrm>
            <a:off x="1755708" y="2916680"/>
            <a:ext cx="857272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en-US" altLang="ko-KR" sz="25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w,b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식 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주어진 조건 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(max, min)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최적점을 찾기 위한 식</a:t>
            </a:r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AFD554-5CF0-4749-91DC-384CCF0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282" y="1965452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35BBF9-B50B-4723-8888-3E6D0EDF8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0" t="25000" r="15599" b="31429"/>
          <a:stretch/>
        </p:blipFill>
        <p:spPr>
          <a:xfrm>
            <a:off x="1737804" y="866094"/>
            <a:ext cx="8716391" cy="5487081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2246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525E3-A4BA-4BE7-8D7D-CB328C5E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645" y="3958467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4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56CED8-75D7-4388-B8D7-26F6D06FE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9" t="24524" r="11001" b="26667"/>
          <a:stretch/>
        </p:blipFill>
        <p:spPr>
          <a:xfrm>
            <a:off x="1895115" y="360659"/>
            <a:ext cx="9240972" cy="6136681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2246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AC74FA-220A-4AED-A326-1E96B5ED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984" y="5241983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2246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라그랑주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승수법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5BD97-C89C-4FE7-AA18-D62DA108C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80" t="32380" r="26839" b="40953"/>
          <a:stretch/>
        </p:blipFill>
        <p:spPr>
          <a:xfrm>
            <a:off x="418156" y="1644530"/>
            <a:ext cx="7079609" cy="41953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884F6-71FD-4AB8-97EB-54BDE228C3EC}"/>
              </a:ext>
            </a:extLst>
          </p:cNvPr>
          <p:cNvSpPr/>
          <p:nvPr/>
        </p:nvSpPr>
        <p:spPr>
          <a:xfrm>
            <a:off x="7915921" y="4082142"/>
            <a:ext cx="2245112" cy="63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Maximize!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A17059-9105-4656-AB0D-5B8D1DB0D15F}"/>
                  </a:ext>
                </a:extLst>
              </p:cNvPr>
              <p:cNvSpPr/>
              <p:nvPr/>
            </p:nvSpPr>
            <p:spPr>
              <a:xfrm>
                <a:off x="7469216" y="5076926"/>
                <a:ext cx="3138522" cy="6322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35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ko-KR" altLang="en-US" sz="35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값을 구하자</a:t>
                </a:r>
                <a:endParaRPr lang="en-US" altLang="ko-KR" sz="35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A17059-9105-4656-AB0D-5B8D1DB0D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16" y="5076926"/>
                <a:ext cx="3138522" cy="632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D8A7AAB-BB6A-4592-945D-D07C6578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121" y="128532"/>
            <a:ext cx="5765666" cy="66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5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12246" y="504825"/>
            <a:ext cx="2970543" cy="447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Nonseparable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Problem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Apple Pictogram Free Vector Art - (449 Free Downloads)">
            <a:extLst>
              <a:ext uri="{FF2B5EF4-FFF2-40B4-BE49-F238E27FC236}">
                <a16:creationId xmlns:a16="http://schemas.microsoft.com/office/drawing/2014/main" id="{B260B058-1053-4B2C-893B-F8AE96A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82" y="2359039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range icon ai free illustration vector file - Urbanbrush">
            <a:extLst>
              <a:ext uri="{FF2B5EF4-FFF2-40B4-BE49-F238E27FC236}">
                <a16:creationId xmlns:a16="http://schemas.microsoft.com/office/drawing/2014/main" id="{D0249669-3EB4-44A2-86EF-AC6194726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2908871" y="3760875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pple Pictogram Free Vector Art - (449 Free Downloads)">
            <a:extLst>
              <a:ext uri="{FF2B5EF4-FFF2-40B4-BE49-F238E27FC236}">
                <a16:creationId xmlns:a16="http://schemas.microsoft.com/office/drawing/2014/main" id="{66E93D5C-906C-4ECF-81A0-05A44898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29" y="3566448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pple Pictogram Free Vector Art - (449 Free Downloads)">
            <a:extLst>
              <a:ext uri="{FF2B5EF4-FFF2-40B4-BE49-F238E27FC236}">
                <a16:creationId xmlns:a16="http://schemas.microsoft.com/office/drawing/2014/main" id="{5689C4BD-C8CF-4943-BB12-594ED2BD0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7" y="2173678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pple Pictogram Free Vector Art - (449 Free Downloads)">
            <a:extLst>
              <a:ext uri="{FF2B5EF4-FFF2-40B4-BE49-F238E27FC236}">
                <a16:creationId xmlns:a16="http://schemas.microsoft.com/office/drawing/2014/main" id="{C704ACEF-67AE-4B02-8100-4D037DA23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45" y="4204675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range icon ai free illustration vector file - Urbanbrush">
            <a:extLst>
              <a:ext uri="{FF2B5EF4-FFF2-40B4-BE49-F238E27FC236}">
                <a16:creationId xmlns:a16="http://schemas.microsoft.com/office/drawing/2014/main" id="{32B05D31-ED31-4800-BBEE-24483B276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3421508" y="4624611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AAB96C9A-4715-490B-B203-77B4818DF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269628" y="265244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A7132D38-F9F2-488A-96E4-28CDDD793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2422453" y="2890618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56EF2E4-804A-4B33-B3AE-AE57B3316C1F}"/>
              </a:ext>
            </a:extLst>
          </p:cNvPr>
          <p:cNvCxnSpPr>
            <a:cxnSpLocks/>
          </p:cNvCxnSpPr>
          <p:nvPr/>
        </p:nvCxnSpPr>
        <p:spPr>
          <a:xfrm flipV="1">
            <a:off x="1748234" y="1984027"/>
            <a:ext cx="2731067" cy="3393487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932FFD-1A47-4E99-8D5B-4069FF938148}"/>
              </a:ext>
            </a:extLst>
          </p:cNvPr>
          <p:cNvGrpSpPr/>
          <p:nvPr/>
        </p:nvGrpSpPr>
        <p:grpSpPr>
          <a:xfrm>
            <a:off x="783770" y="1624008"/>
            <a:ext cx="4555673" cy="4123649"/>
            <a:chOff x="1966450" y="1814535"/>
            <a:chExt cx="4021395" cy="3413416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62DBA12-A870-43DC-A2BC-7D533A802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1" y="1814535"/>
              <a:ext cx="1" cy="3413416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BCAAA95-13A8-4A06-9E75-CC6620361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0" y="5227951"/>
              <a:ext cx="4021395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576FD0-6F07-4B92-AEFF-50A18613A470}"/>
              </a:ext>
            </a:extLst>
          </p:cNvPr>
          <p:cNvSpPr/>
          <p:nvPr/>
        </p:nvSpPr>
        <p:spPr>
          <a:xfrm>
            <a:off x="5870426" y="1042968"/>
            <a:ext cx="5140121" cy="63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완벽한 선형 분리가 불가능</a:t>
            </a:r>
            <a:endParaRPr lang="en-US" altLang="ko-KR" sz="3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C04AA4-7398-4CBD-88A7-2FD8CE28F79F}"/>
              </a:ext>
            </a:extLst>
          </p:cNvPr>
          <p:cNvSpPr/>
          <p:nvPr/>
        </p:nvSpPr>
        <p:spPr>
          <a:xfrm>
            <a:off x="6555985" y="2063901"/>
            <a:ext cx="3769001" cy="63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마진에 대한 융통성 </a:t>
            </a:r>
            <a:r>
              <a:rPr lang="en-US" altLang="ko-KR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lang="ko-KR" altLang="en-US" sz="3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3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88699C9-9D55-45EE-B66A-3C46BF84BA12}"/>
              </a:ext>
            </a:extLst>
          </p:cNvPr>
          <p:cNvSpPr/>
          <p:nvPr/>
        </p:nvSpPr>
        <p:spPr>
          <a:xfrm>
            <a:off x="6507184" y="3442398"/>
            <a:ext cx="3769001" cy="63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Margin</a:t>
            </a:r>
            <a:r>
              <a:rPr lang="ko-KR" altLang="en-US" sz="4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4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3A26C2-641B-4FD2-8421-BD28A70A6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801" y="2145782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E904143-E48D-482E-815E-F3CA9F299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6906827" y="2905164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pple Pictogram Free Vector Art - (449 Free Downloads)">
            <a:extLst>
              <a:ext uri="{FF2B5EF4-FFF2-40B4-BE49-F238E27FC236}">
                <a16:creationId xmlns:a16="http://schemas.microsoft.com/office/drawing/2014/main" id="{F8B47803-1295-4213-9691-58B27179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58" y="475164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61232" y="46604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Margin</a:t>
            </a: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4" descr="orange icon ai free illustration vector file - Urbanbrush">
            <a:extLst>
              <a:ext uri="{FF2B5EF4-FFF2-40B4-BE49-F238E27FC236}">
                <a16:creationId xmlns:a16="http://schemas.microsoft.com/office/drawing/2014/main" id="{FB5906A9-DD54-40E1-A1B2-FBF80E225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9703158" y="243884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pple Pictogram Free Vector Art - (449 Free Downloads)">
            <a:extLst>
              <a:ext uri="{FF2B5EF4-FFF2-40B4-BE49-F238E27FC236}">
                <a16:creationId xmlns:a16="http://schemas.microsoft.com/office/drawing/2014/main" id="{F5BFCAAC-A336-45E8-8879-2FD8CE33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78" y="207396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pple Pictogram Free Vector Art - (449 Free Downloads)">
            <a:extLst>
              <a:ext uri="{FF2B5EF4-FFF2-40B4-BE49-F238E27FC236}">
                <a16:creationId xmlns:a16="http://schemas.microsoft.com/office/drawing/2014/main" id="{51ACE4F4-AEE9-4489-A848-E74E9E16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10" y="1749125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pple Pictogram Free Vector Art - (449 Free Downloads)">
            <a:extLst>
              <a:ext uri="{FF2B5EF4-FFF2-40B4-BE49-F238E27FC236}">
                <a16:creationId xmlns:a16="http://schemas.microsoft.com/office/drawing/2014/main" id="{8D072C84-FDA7-4A37-9F7A-88DFB030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574" y="2829332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range icon ai free illustration vector file - Urbanbrush">
            <a:extLst>
              <a:ext uri="{FF2B5EF4-FFF2-40B4-BE49-F238E27FC236}">
                <a16:creationId xmlns:a16="http://schemas.microsoft.com/office/drawing/2014/main" id="{5B20BD34-8834-4B8B-8BA8-8E4C03C61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377688" y="2903740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161AAB95-9929-4005-8D56-379C51054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7958342" y="452026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1767CA1-9479-4BB5-8ADA-892A5259D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966410" y="3677696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pple Pictogram Free Vector Art - (449 Free Downloads)">
            <a:extLst>
              <a:ext uri="{FF2B5EF4-FFF2-40B4-BE49-F238E27FC236}">
                <a16:creationId xmlns:a16="http://schemas.microsoft.com/office/drawing/2014/main" id="{E74D5F78-F259-4B1F-8F8F-8C604680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55" y="3753856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CB066A1-D781-4416-B7FC-5F01C9755F9F}"/>
              </a:ext>
            </a:extLst>
          </p:cNvPr>
          <p:cNvCxnSpPr>
            <a:cxnSpLocks/>
          </p:cNvCxnSpPr>
          <p:nvPr/>
        </p:nvCxnSpPr>
        <p:spPr>
          <a:xfrm flipV="1">
            <a:off x="5567307" y="1208907"/>
            <a:ext cx="3467837" cy="45288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9B91A7A-95A3-47D5-B8EA-623835E49CB2}"/>
              </a:ext>
            </a:extLst>
          </p:cNvPr>
          <p:cNvCxnSpPr>
            <a:cxnSpLocks/>
          </p:cNvCxnSpPr>
          <p:nvPr/>
        </p:nvCxnSpPr>
        <p:spPr>
          <a:xfrm flipV="1">
            <a:off x="6396509" y="1532287"/>
            <a:ext cx="3467837" cy="4528803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1F28EA-5B65-4AE5-80AA-6E0EF3755C8F}"/>
              </a:ext>
            </a:extLst>
          </p:cNvPr>
          <p:cNvCxnSpPr>
            <a:cxnSpLocks/>
          </p:cNvCxnSpPr>
          <p:nvPr/>
        </p:nvCxnSpPr>
        <p:spPr>
          <a:xfrm flipV="1">
            <a:off x="4816941" y="821105"/>
            <a:ext cx="3467837" cy="4528803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E22AAFB-2E10-4228-9C82-2D91D26674A6}"/>
                  </a:ext>
                </a:extLst>
              </p:cNvPr>
              <p:cNvSpPr/>
              <p:nvPr/>
            </p:nvSpPr>
            <p:spPr>
              <a:xfrm>
                <a:off x="9185463" y="927091"/>
                <a:ext cx="2282018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=−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E22AAFB-2E10-4228-9C82-2D91D2667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5463" y="927091"/>
                <a:ext cx="228201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63CEF7-86FA-4070-AA74-7CD1C8AEEDA2}"/>
                  </a:ext>
                </a:extLst>
              </p:cNvPr>
              <p:cNvSpPr/>
              <p:nvPr/>
            </p:nvSpPr>
            <p:spPr>
              <a:xfrm>
                <a:off x="2209818" y="5195333"/>
                <a:ext cx="355440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63CEF7-86FA-4070-AA74-7CD1C8AEE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18" y="5195333"/>
                <a:ext cx="3554409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4FC94DD-164E-42DE-B9BF-BD92BCCBCF64}"/>
                  </a:ext>
                </a:extLst>
              </p:cNvPr>
              <p:cNvSpPr/>
              <p:nvPr/>
            </p:nvSpPr>
            <p:spPr>
              <a:xfrm>
                <a:off x="3497322" y="6012290"/>
                <a:ext cx="355440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𝟎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4FC94DD-164E-42DE-B9BF-BD92BCCBC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22" y="6012290"/>
                <a:ext cx="3554409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465CE-BD2D-4E61-A228-4A86C0CFEEAB}"/>
              </a:ext>
            </a:extLst>
          </p:cNvPr>
          <p:cNvSpPr/>
          <p:nvPr/>
        </p:nvSpPr>
        <p:spPr>
          <a:xfrm>
            <a:off x="3618615" y="1105693"/>
            <a:ext cx="289114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1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0A887C-7E2A-4B67-AFBD-624E01F3477C}"/>
              </a:ext>
            </a:extLst>
          </p:cNvPr>
          <p:cNvSpPr/>
          <p:nvPr/>
        </p:nvSpPr>
        <p:spPr>
          <a:xfrm>
            <a:off x="10061784" y="3266346"/>
            <a:ext cx="2128539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Class2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BCE52EA-8F20-4B9C-87A5-E42313C79187}"/>
              </a:ext>
            </a:extLst>
          </p:cNvPr>
          <p:cNvCxnSpPr>
            <a:cxnSpLocks/>
          </p:cNvCxnSpPr>
          <p:nvPr/>
        </p:nvCxnSpPr>
        <p:spPr>
          <a:xfrm>
            <a:off x="7262193" y="3406046"/>
            <a:ext cx="773084" cy="601509"/>
          </a:xfrm>
          <a:prstGeom prst="straightConnector1">
            <a:avLst/>
          </a:prstGeom>
          <a:ln w="476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A18BAF3-2D04-4F14-BEC3-8BE1C3C18367}"/>
              </a:ext>
            </a:extLst>
          </p:cNvPr>
          <p:cNvCxnSpPr>
            <a:cxnSpLocks/>
          </p:cNvCxnSpPr>
          <p:nvPr/>
        </p:nvCxnSpPr>
        <p:spPr>
          <a:xfrm>
            <a:off x="5662788" y="4238151"/>
            <a:ext cx="982732" cy="740482"/>
          </a:xfrm>
          <a:prstGeom prst="straightConnector1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C58E1D0-43D8-4D74-A032-09B4F40B6C2B}"/>
                  </a:ext>
                </a:extLst>
              </p:cNvPr>
              <p:cNvSpPr/>
              <p:nvPr/>
            </p:nvSpPr>
            <p:spPr>
              <a:xfrm>
                <a:off x="6226902" y="3291642"/>
                <a:ext cx="95018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𝒊</m:t>
                      </m:r>
                    </m:oMath>
                  </m:oMathPara>
                </a14:m>
                <a:endParaRPr lang="en-US" altLang="ko-KR" sz="3000" b="1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C58E1D0-43D8-4D74-A032-09B4F40B6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02" y="3291642"/>
                <a:ext cx="95018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E0C4F96-26E2-467D-A83E-4D882E094006}"/>
                  </a:ext>
                </a:extLst>
              </p:cNvPr>
              <p:cNvSpPr/>
              <p:nvPr/>
            </p:nvSpPr>
            <p:spPr>
              <a:xfrm>
                <a:off x="6859643" y="5296602"/>
                <a:ext cx="950187" cy="5539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3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3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𝒋</m:t>
                      </m:r>
                    </m:oMath>
                  </m:oMathPara>
                </a14:m>
                <a:endParaRPr lang="en-US" altLang="ko-KR" sz="3000" b="1" dirty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E0C4F96-26E2-467D-A83E-4D882E094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643" y="5296602"/>
                <a:ext cx="95018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745E5E-D7BB-47B4-9C19-2E5CE7F4AD1A}"/>
                  </a:ext>
                </a:extLst>
              </p:cNvPr>
              <p:cNvSpPr txBox="1"/>
              <p:nvPr/>
            </p:nvSpPr>
            <p:spPr>
              <a:xfrm>
                <a:off x="5592757" y="4440024"/>
                <a:ext cx="498085" cy="582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745E5E-D7BB-47B4-9C19-2E5CE7F4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57" y="4440024"/>
                <a:ext cx="498085" cy="582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4970AD-EF20-454B-AC8F-D43D27E3EE21}"/>
                  </a:ext>
                </a:extLst>
              </p:cNvPr>
              <p:cNvSpPr txBox="1"/>
              <p:nvPr/>
            </p:nvSpPr>
            <p:spPr>
              <a:xfrm>
                <a:off x="7636917" y="3131466"/>
                <a:ext cx="49808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4970AD-EF20-454B-AC8F-D43D27E3E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917" y="3131466"/>
                <a:ext cx="498085" cy="538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9262403-8A02-4C80-ADC3-CE0E021595A1}"/>
                  </a:ext>
                </a:extLst>
              </p:cNvPr>
              <p:cNvSpPr/>
              <p:nvPr/>
            </p:nvSpPr>
            <p:spPr>
              <a:xfrm>
                <a:off x="825613" y="2646336"/>
                <a:ext cx="242143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000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30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도입하여 </a:t>
                </a:r>
                <a:endPara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오류 허용</a:t>
                </a: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9262403-8A02-4C80-ADC3-CE0E02159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3" y="2646336"/>
                <a:ext cx="2421432" cy="1015663"/>
              </a:xfrm>
              <a:prstGeom prst="rect">
                <a:avLst/>
              </a:prstGeom>
              <a:blipFill>
                <a:blip r:embed="rId11"/>
                <a:stretch>
                  <a:fillRect l="-5779" t="-7784" r="-1256" b="-17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03871AC7-B0DE-478D-A855-55DF132F50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613" y="218554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2BD69D-D92A-4B59-B718-EDBD24C1F46B}"/>
              </a:ext>
            </a:extLst>
          </p:cNvPr>
          <p:cNvGrpSpPr/>
          <p:nvPr/>
        </p:nvGrpSpPr>
        <p:grpSpPr>
          <a:xfrm>
            <a:off x="1268631" y="1535833"/>
            <a:ext cx="2684050" cy="3130326"/>
            <a:chOff x="1381139" y="1624008"/>
            <a:chExt cx="2684050" cy="3130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23B780-E967-4603-9BBD-319B8C9BF635}"/>
                </a:ext>
              </a:extLst>
            </p:cNvPr>
            <p:cNvSpPr txBox="1"/>
            <p:nvPr/>
          </p:nvSpPr>
          <p:spPr>
            <a:xfrm>
              <a:off x="1850585" y="4308058"/>
              <a:ext cx="189256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300" b="1" dirty="0">
                  <a:solidFill>
                    <a:schemeClr val="accent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Introduction</a:t>
              </a:r>
              <a:endParaRPr lang="ko-KR" altLang="en-US" sz="23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30" name="Picture 6" descr="A brief history of pictograms and ideograms - Saffron Interactive">
              <a:extLst>
                <a:ext uri="{FF2B5EF4-FFF2-40B4-BE49-F238E27FC236}">
                  <a16:creationId xmlns:a16="http://schemas.microsoft.com/office/drawing/2014/main" id="{09224B88-77A3-4811-9C20-6BFDF63CF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139" y="1624008"/>
              <a:ext cx="2684050" cy="268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7C1B0C-6A3F-4FA9-9970-591EB17DCA45}"/>
              </a:ext>
            </a:extLst>
          </p:cNvPr>
          <p:cNvGrpSpPr/>
          <p:nvPr/>
        </p:nvGrpSpPr>
        <p:grpSpPr>
          <a:xfrm>
            <a:off x="5204796" y="2302328"/>
            <a:ext cx="1765891" cy="2363831"/>
            <a:chOff x="5362244" y="2426068"/>
            <a:chExt cx="1765891" cy="2363831"/>
          </a:xfrm>
        </p:grpSpPr>
        <p:pic>
          <p:nvPicPr>
            <p:cNvPr id="29" name="Picture 2" descr="Apple Pictogram Free Vector Art - (449 Free Downloads)">
              <a:extLst>
                <a:ext uri="{FF2B5EF4-FFF2-40B4-BE49-F238E27FC236}">
                  <a16:creationId xmlns:a16="http://schemas.microsoft.com/office/drawing/2014/main" id="{14009852-1679-4789-9370-5BA97EE1E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760" y="2426068"/>
              <a:ext cx="649672" cy="64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orange icon ai free illustration vector file - Urbanbrush">
              <a:extLst>
                <a:ext uri="{FF2B5EF4-FFF2-40B4-BE49-F238E27FC236}">
                  <a16:creationId xmlns:a16="http://schemas.microsoft.com/office/drawing/2014/main" id="{3994A35D-B5D0-49A1-8062-7E3252A8D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0" t="31297" r="34454" b="32830"/>
            <a:stretch/>
          </p:blipFill>
          <p:spPr bwMode="auto">
            <a:xfrm>
              <a:off x="6708789" y="3163001"/>
              <a:ext cx="419346" cy="56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D197C02-54A6-4788-98B5-8923ECAB2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142" y="2514377"/>
              <a:ext cx="1362211" cy="1346776"/>
            </a:xfrm>
            <a:prstGeom prst="line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55437-8A7D-4706-A5E8-3DAE4FE8BC23}"/>
                </a:ext>
              </a:extLst>
            </p:cNvPr>
            <p:cNvSpPr txBox="1"/>
            <p:nvPr/>
          </p:nvSpPr>
          <p:spPr>
            <a:xfrm>
              <a:off x="5362244" y="4343623"/>
              <a:ext cx="1754006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300" b="1" dirty="0">
                  <a:solidFill>
                    <a:schemeClr val="accent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Linear SVM</a:t>
              </a:r>
              <a:endParaRPr lang="ko-KR" altLang="en-US" sz="23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ADBD64-0955-449C-88D3-5831E604E9E5}"/>
              </a:ext>
            </a:extLst>
          </p:cNvPr>
          <p:cNvGrpSpPr/>
          <p:nvPr/>
        </p:nvGrpSpPr>
        <p:grpSpPr>
          <a:xfrm>
            <a:off x="8706656" y="2302328"/>
            <a:ext cx="1781329" cy="2354614"/>
            <a:chOff x="9061486" y="2302328"/>
            <a:chExt cx="1781329" cy="2354614"/>
          </a:xfrm>
        </p:grpSpPr>
        <p:pic>
          <p:nvPicPr>
            <p:cNvPr id="34" name="Picture 2" descr="Apple Pictogram Free Vector Art - (449 Free Downloads)">
              <a:extLst>
                <a:ext uri="{FF2B5EF4-FFF2-40B4-BE49-F238E27FC236}">
                  <a16:creationId xmlns:a16="http://schemas.microsoft.com/office/drawing/2014/main" id="{28F186D5-7D01-480C-BEC3-5B18EAA59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486" y="2302328"/>
              <a:ext cx="649672" cy="649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orange icon ai free illustration vector file - Urbanbrush">
              <a:extLst>
                <a:ext uri="{FF2B5EF4-FFF2-40B4-BE49-F238E27FC236}">
                  <a16:creationId xmlns:a16="http://schemas.microsoft.com/office/drawing/2014/main" id="{941DAF0C-E6A0-48C8-A347-761CF6071F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0" t="31297" r="34454" b="32830"/>
            <a:stretch/>
          </p:blipFill>
          <p:spPr bwMode="auto">
            <a:xfrm>
              <a:off x="10391515" y="3039261"/>
              <a:ext cx="419346" cy="569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0546ED71-6466-456A-AEEB-7886D91B335A}"/>
                </a:ext>
              </a:extLst>
            </p:cNvPr>
            <p:cNvCxnSpPr/>
            <p:nvPr/>
          </p:nvCxnSpPr>
          <p:spPr>
            <a:xfrm rot="5400000">
              <a:off x="9245323" y="2406965"/>
              <a:ext cx="1416167" cy="1416167"/>
            </a:xfrm>
            <a:prstGeom prst="curvedConnector3">
              <a:avLst/>
            </a:prstGeom>
            <a:ln w="412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6D99F0-A976-496B-8625-74E491D71A9E}"/>
                </a:ext>
              </a:extLst>
            </p:cNvPr>
            <p:cNvSpPr txBox="1"/>
            <p:nvPr/>
          </p:nvSpPr>
          <p:spPr>
            <a:xfrm>
              <a:off x="9063995" y="4210666"/>
              <a:ext cx="177882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300" b="1" dirty="0">
                  <a:solidFill>
                    <a:schemeClr val="accent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Kernel SVM</a:t>
              </a:r>
              <a:endParaRPr lang="ko-KR" altLang="en-US" sz="23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5A02406-5B17-4713-9115-2637E095D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464" y="2677286"/>
            <a:ext cx="350384" cy="4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7286" y="504822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Margin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30E2C8-7298-47D0-8C5D-9B8E29B47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4" t="29524" r="21729" b="56667"/>
          <a:stretch/>
        </p:blipFill>
        <p:spPr>
          <a:xfrm>
            <a:off x="691586" y="1470690"/>
            <a:ext cx="8023715" cy="2105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467DEB-8211-4330-9C50-94153E9AF945}"/>
                  </a:ext>
                </a:extLst>
              </p:cNvPr>
              <p:cNvSpPr/>
              <p:nvPr/>
            </p:nvSpPr>
            <p:spPr>
              <a:xfrm>
                <a:off x="691586" y="3927959"/>
                <a:ext cx="10003628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3000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오</m:t>
                    </m:r>
                  </m:oMath>
                </a14:m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류에 대한 조절이 필요 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적절한 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 (Cost) 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 통해 조절</a:t>
                </a:r>
                <a:endPara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증가 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training error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많이 허용 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x (overfit)</a:t>
                </a:r>
              </a:p>
              <a:p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 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감소 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training error </a:t>
                </a:r>
                <a:r>
                  <a:rPr lang="ko-KR" altLang="en-US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많이 허용</a:t>
                </a:r>
                <a:r>
                  <a:rPr lang="en-US" altLang="ko-KR" sz="3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(underfit)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467DEB-8211-4330-9C50-94153E9AF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86" y="3927959"/>
                <a:ext cx="10003628" cy="1938992"/>
              </a:xfrm>
              <a:prstGeom prst="rect">
                <a:avLst/>
              </a:prstGeom>
              <a:blipFill>
                <a:blip r:embed="rId3"/>
                <a:stretch>
                  <a:fillRect l="-1402" t="-4088" b="-8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56EC9559-F8A5-4318-83DD-A4D23AD4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215" y="3992023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VS Soft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79FE6E-F368-4049-A7C8-853BD7D935FA}"/>
              </a:ext>
            </a:extLst>
          </p:cNvPr>
          <p:cNvSpPr/>
          <p:nvPr/>
        </p:nvSpPr>
        <p:spPr>
          <a:xfrm>
            <a:off x="676308" y="805867"/>
            <a:ext cx="458026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Margin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472FAF-1C3E-4F7F-9F87-5D2F7D909085}"/>
              </a:ext>
            </a:extLst>
          </p:cNvPr>
          <p:cNvSpPr/>
          <p:nvPr/>
        </p:nvSpPr>
        <p:spPr>
          <a:xfrm>
            <a:off x="6935429" y="805866"/>
            <a:ext cx="458026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Margin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9056AD-BE16-4682-8AA1-00649F9BD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80" t="32380" r="26839" b="40953"/>
          <a:stretch/>
        </p:blipFill>
        <p:spPr>
          <a:xfrm>
            <a:off x="3421357" y="2126221"/>
            <a:ext cx="5349287" cy="3169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286D87-1CC9-45BD-87D9-1DC76003A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85" t="63878" r="23753" b="33087"/>
          <a:stretch/>
        </p:blipFill>
        <p:spPr>
          <a:xfrm>
            <a:off x="8292113" y="5439044"/>
            <a:ext cx="1964862" cy="521694"/>
          </a:xfrm>
          <a:prstGeom prst="rect">
            <a:avLst/>
          </a:prstGeom>
        </p:spPr>
      </p:pic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E113E912-B0C9-4E13-941C-A8F33ABCFE9F}"/>
              </a:ext>
            </a:extLst>
          </p:cNvPr>
          <p:cNvSpPr/>
          <p:nvPr/>
        </p:nvSpPr>
        <p:spPr>
          <a:xfrm>
            <a:off x="8027025" y="5224340"/>
            <a:ext cx="2397070" cy="879273"/>
          </a:xfrm>
          <a:prstGeom prst="donut">
            <a:avLst>
              <a:gd name="adj" fmla="val 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2AE9EA-68D3-4397-8A6D-1F4EBB92BB51}"/>
              </a:ext>
            </a:extLst>
          </p:cNvPr>
          <p:cNvCxnSpPr>
            <a:cxnSpLocks/>
          </p:cNvCxnSpPr>
          <p:nvPr/>
        </p:nvCxnSpPr>
        <p:spPr>
          <a:xfrm>
            <a:off x="9225560" y="1907673"/>
            <a:ext cx="0" cy="3173792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E4F8E7-67DB-492A-AEE6-5F2197259880}"/>
              </a:ext>
            </a:extLst>
          </p:cNvPr>
          <p:cNvSpPr/>
          <p:nvPr/>
        </p:nvSpPr>
        <p:spPr>
          <a:xfrm>
            <a:off x="9158251" y="2509286"/>
            <a:ext cx="3033749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허용을 위한</a:t>
            </a:r>
            <a:endParaRPr lang="en-US" altLang="ko-KR" sz="27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Cost </a:t>
            </a:r>
            <a:r>
              <a:rPr lang="ko-KR" altLang="en-US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27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0E68FD-6024-4E98-9CCC-3888A2DC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51" y="1372881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5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3176" y="559594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Non-linear Problem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Picture 2" descr="Apple Pictogram Free Vector Art - (449 Free Downloads)">
            <a:extLst>
              <a:ext uri="{FF2B5EF4-FFF2-40B4-BE49-F238E27FC236}">
                <a16:creationId xmlns:a16="http://schemas.microsoft.com/office/drawing/2014/main" id="{E9EC3F8A-7679-4A16-9C9C-50447D87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10" y="3338632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DA0922-7393-464D-B18F-20CA8D56B35C}"/>
              </a:ext>
            </a:extLst>
          </p:cNvPr>
          <p:cNvGrpSpPr/>
          <p:nvPr/>
        </p:nvGrpSpPr>
        <p:grpSpPr>
          <a:xfrm>
            <a:off x="1842739" y="1541615"/>
            <a:ext cx="5490201" cy="4784271"/>
            <a:chOff x="1966450" y="1814535"/>
            <a:chExt cx="4021395" cy="341341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0690BE4-E4A7-4772-99DD-241C8D3F3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1" y="1814535"/>
              <a:ext cx="1" cy="3413416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5496210-899C-4915-961B-F80E2D043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0" y="5227951"/>
              <a:ext cx="4021395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87D16A9C-A382-4354-B219-1A09491FE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515221" y="5136418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Apple Pictogram Free Vector Art - (449 Free Downloads)">
            <a:extLst>
              <a:ext uri="{FF2B5EF4-FFF2-40B4-BE49-F238E27FC236}">
                <a16:creationId xmlns:a16="http://schemas.microsoft.com/office/drawing/2014/main" id="{C0B5FCF0-0665-436F-9FA6-38DCB103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04" y="3284079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pple Pictogram Free Vector Art - (449 Free Downloads)">
            <a:extLst>
              <a:ext uri="{FF2B5EF4-FFF2-40B4-BE49-F238E27FC236}">
                <a16:creationId xmlns:a16="http://schemas.microsoft.com/office/drawing/2014/main" id="{756CBD1B-31AB-49F2-B679-32823E8F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86" y="4151116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Apple Pictogram Free Vector Art - (449 Free Downloads)">
            <a:extLst>
              <a:ext uri="{FF2B5EF4-FFF2-40B4-BE49-F238E27FC236}">
                <a16:creationId xmlns:a16="http://schemas.microsoft.com/office/drawing/2014/main" id="{219FF63A-EED1-4E45-9AD8-EE79750D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46" y="4128034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868AECA-C2D9-4136-BCF9-63E171144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3843658" y="2295957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orange icon ai free illustration vector file - Urbanbrush">
            <a:extLst>
              <a:ext uri="{FF2B5EF4-FFF2-40B4-BE49-F238E27FC236}">
                <a16:creationId xmlns:a16="http://schemas.microsoft.com/office/drawing/2014/main" id="{A639D1CB-ECB7-4B45-A6CC-63AC56C82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3447476" y="5136418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orange icon ai free illustration vector file - Urbanbrush">
            <a:extLst>
              <a:ext uri="{FF2B5EF4-FFF2-40B4-BE49-F238E27FC236}">
                <a16:creationId xmlns:a16="http://schemas.microsoft.com/office/drawing/2014/main" id="{B96404D2-56CC-4714-82F5-F1CDE52D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818166" y="243407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E5E894E-0E3D-4B06-B5C3-AD2FFC8CA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5581851" y="336418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FE8B079F-4346-4257-8A69-6901B7A48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5457843" y="4344831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orange icon ai free illustration vector file - Urbanbrush">
            <a:extLst>
              <a:ext uri="{FF2B5EF4-FFF2-40B4-BE49-F238E27FC236}">
                <a16:creationId xmlns:a16="http://schemas.microsoft.com/office/drawing/2014/main" id="{4BA45733-BCAE-44F8-A6B7-E5A3DCDD5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2659321" y="4133181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orange icon ai free illustration vector file - Urbanbrush">
            <a:extLst>
              <a:ext uri="{FF2B5EF4-FFF2-40B4-BE49-F238E27FC236}">
                <a16:creationId xmlns:a16="http://schemas.microsoft.com/office/drawing/2014/main" id="{3DB11B9D-F6F6-4423-8F49-2E69CA41D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2878473" y="3093900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071EBC-6DC4-428E-A8F1-7518483DC160}"/>
              </a:ext>
            </a:extLst>
          </p:cNvPr>
          <p:cNvSpPr/>
          <p:nvPr/>
        </p:nvSpPr>
        <p:spPr>
          <a:xfrm>
            <a:off x="7023395" y="3093900"/>
            <a:ext cx="458026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관측치 </a:t>
            </a:r>
            <a:r>
              <a:rPr lang="en-US" altLang="ko-KR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더 높은 차원으로 변환하여 분류하자</a:t>
            </a:r>
            <a:r>
              <a:rPr lang="en-US" altLang="ko-KR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sz="29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9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SVM</a:t>
            </a: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3A5C2FD6-D464-426E-8157-4B146F902718}"/>
              </a:ext>
            </a:extLst>
          </p:cNvPr>
          <p:cNvSpPr/>
          <p:nvPr/>
        </p:nvSpPr>
        <p:spPr>
          <a:xfrm>
            <a:off x="3234555" y="3020102"/>
            <a:ext cx="2073595" cy="2073595"/>
          </a:xfrm>
          <a:prstGeom prst="donut">
            <a:avLst>
              <a:gd name="adj" fmla="val 54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F842873-93D9-4C4F-A84B-6123D170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865" y="3876524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 descr="orange icon ai free illustration vector file - Urbanbrush">
            <a:extLst>
              <a:ext uri="{FF2B5EF4-FFF2-40B4-BE49-F238E27FC236}">
                <a16:creationId xmlns:a16="http://schemas.microsoft.com/office/drawing/2014/main" id="{5FE245C0-87F9-4EB6-90DE-3C2DD8373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085011" y="4075878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C4D6949-C4ED-49F4-9127-3A3616A6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1840863" y="406429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range icon ai free illustration vector file - Urbanbrush">
            <a:extLst>
              <a:ext uri="{FF2B5EF4-FFF2-40B4-BE49-F238E27FC236}">
                <a16:creationId xmlns:a16="http://schemas.microsoft.com/office/drawing/2014/main" id="{69133530-6F13-45C5-9539-90EFB4E41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3558101" y="4073177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range icon ai free illustration vector file - Urbanbrush">
            <a:extLst>
              <a:ext uri="{FF2B5EF4-FFF2-40B4-BE49-F238E27FC236}">
                <a16:creationId xmlns:a16="http://schemas.microsoft.com/office/drawing/2014/main" id="{36C1A2F8-FFD3-400B-9CC8-8A06BB039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1221302" y="406429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pple Pictogram Free Vector Art - (449 Free Downloads)">
            <a:extLst>
              <a:ext uri="{FF2B5EF4-FFF2-40B4-BE49-F238E27FC236}">
                <a16:creationId xmlns:a16="http://schemas.microsoft.com/office/drawing/2014/main" id="{A2ED141A-6E4F-4DAD-8AD6-6A57BDE10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65" y="402689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pple Pictogram Free Vector Art - (449 Free Downloads)">
            <a:extLst>
              <a:ext uri="{FF2B5EF4-FFF2-40B4-BE49-F238E27FC236}">
                <a16:creationId xmlns:a16="http://schemas.microsoft.com/office/drawing/2014/main" id="{CB90F7A4-8C63-4E13-88D6-6E2B83BCC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457" y="4029682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SVM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0082D8C-D5B4-447C-9206-6D2364880E93}"/>
                  </a:ext>
                </a:extLst>
              </p:cNvPr>
              <p:cNvSpPr/>
              <p:nvPr/>
            </p:nvSpPr>
            <p:spPr>
              <a:xfrm>
                <a:off x="1419503" y="1340059"/>
                <a:ext cx="9352993" cy="46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ko-KR" sz="3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ko-KR" sz="3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…)</m:t>
                      </m:r>
                    </m:oMath>
                  </m:oMathPara>
                </a14:m>
                <a:endParaRPr lang="ko-KR" altLang="en-US" sz="35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0082D8C-D5B4-447C-9206-6D2364880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3" y="1340059"/>
                <a:ext cx="9352993" cy="461046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C2415C-6276-4A71-A68A-1CC164D5476C}"/>
              </a:ext>
            </a:extLst>
          </p:cNvPr>
          <p:cNvSpPr/>
          <p:nvPr/>
        </p:nvSpPr>
        <p:spPr>
          <a:xfrm>
            <a:off x="7338389" y="504825"/>
            <a:ext cx="4271225" cy="461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비선형 관계를 고차원으로 변환</a:t>
            </a:r>
            <a:r>
              <a:rPr lang="en-US" altLang="ko-KR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CF6C4E-F797-4EE5-BF05-27472D34EEDF}"/>
              </a:ext>
            </a:extLst>
          </p:cNvPr>
          <p:cNvCxnSpPr>
            <a:cxnSpLocks/>
          </p:cNvCxnSpPr>
          <p:nvPr/>
        </p:nvCxnSpPr>
        <p:spPr>
          <a:xfrm flipH="1">
            <a:off x="724244" y="4408100"/>
            <a:ext cx="4201763" cy="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418C111-3F9A-4893-BFC4-D67885AE1B47}"/>
              </a:ext>
            </a:extLst>
          </p:cNvPr>
          <p:cNvCxnSpPr>
            <a:cxnSpLocks/>
          </p:cNvCxnSpPr>
          <p:nvPr/>
        </p:nvCxnSpPr>
        <p:spPr>
          <a:xfrm>
            <a:off x="5533808" y="4408100"/>
            <a:ext cx="1389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03C2C1-1593-486A-8339-DC8C31C71E2B}"/>
                  </a:ext>
                </a:extLst>
              </p:cNvPr>
              <p:cNvSpPr/>
              <p:nvPr/>
            </p:nvSpPr>
            <p:spPr>
              <a:xfrm>
                <a:off x="5343065" y="3286015"/>
                <a:ext cx="1723549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5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ko-KR" sz="4500" dirty="0"/>
              </a:p>
              <a:p>
                <a:endParaRPr lang="en-US" altLang="ko-KR" sz="4500" dirty="0"/>
              </a:p>
              <a:p>
                <a:r>
                  <a:rPr lang="ko-KR" altLang="en-US" sz="25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고차원 변환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203C2C1-1593-486A-8339-DC8C31C71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5" y="3286015"/>
                <a:ext cx="1723549" cy="1862048"/>
              </a:xfrm>
              <a:prstGeom prst="rect">
                <a:avLst/>
              </a:prstGeom>
              <a:blipFill>
                <a:blip r:embed="rId5"/>
                <a:stretch>
                  <a:fillRect l="-5654" r="-4594" b="-6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4" descr="orange icon ai free illustration vector file - Urbanbrush">
            <a:extLst>
              <a:ext uri="{FF2B5EF4-FFF2-40B4-BE49-F238E27FC236}">
                <a16:creationId xmlns:a16="http://schemas.microsoft.com/office/drawing/2014/main" id="{664DC52B-C43B-4941-84C2-477B946C6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10837306" y="2872666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orange icon ai free illustration vector file - Urbanbrush">
            <a:extLst>
              <a:ext uri="{FF2B5EF4-FFF2-40B4-BE49-F238E27FC236}">
                <a16:creationId xmlns:a16="http://schemas.microsoft.com/office/drawing/2014/main" id="{EEAD219B-6477-4BDD-969D-4A3903B1F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327643" y="350360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orange icon ai free illustration vector file - Urbanbrush">
            <a:extLst>
              <a:ext uri="{FF2B5EF4-FFF2-40B4-BE49-F238E27FC236}">
                <a16:creationId xmlns:a16="http://schemas.microsoft.com/office/drawing/2014/main" id="{A3AD05C3-2E31-4784-A807-B4695CEC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10220505" y="350360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orange icon ai free illustration vector file - Urbanbrush">
            <a:extLst>
              <a:ext uri="{FF2B5EF4-FFF2-40B4-BE49-F238E27FC236}">
                <a16:creationId xmlns:a16="http://schemas.microsoft.com/office/drawing/2014/main" id="{ACEB2E95-F71F-438F-A40C-58D4875A1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7511859" y="2901464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Apple Pictogram Free Vector Art - (449 Free Downloads)">
            <a:extLst>
              <a:ext uri="{FF2B5EF4-FFF2-40B4-BE49-F238E27FC236}">
                <a16:creationId xmlns:a16="http://schemas.microsoft.com/office/drawing/2014/main" id="{6C7E4F1F-1194-4943-A423-E7E6182D1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075" y="402689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Apple Pictogram Free Vector Art - (449 Free Downloads)">
            <a:extLst>
              <a:ext uri="{FF2B5EF4-FFF2-40B4-BE49-F238E27FC236}">
                <a16:creationId xmlns:a16="http://schemas.microsoft.com/office/drawing/2014/main" id="{B23A7053-CCAD-4A60-BBB7-E142F1CE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67" y="4029682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ADD427A-D946-428A-8FF2-7935B74C4F56}"/>
              </a:ext>
            </a:extLst>
          </p:cNvPr>
          <p:cNvCxnSpPr>
            <a:cxnSpLocks/>
          </p:cNvCxnSpPr>
          <p:nvPr/>
        </p:nvCxnSpPr>
        <p:spPr>
          <a:xfrm flipH="1">
            <a:off x="7290154" y="4408100"/>
            <a:ext cx="4201763" cy="0"/>
          </a:xfrm>
          <a:prstGeom prst="straightConnector1">
            <a:avLst/>
          </a:prstGeom>
          <a:ln w="25400">
            <a:headEnd type="triangle" w="lg" len="lg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F1B0F83-C9E0-411F-8497-F9D1E9919516}"/>
              </a:ext>
            </a:extLst>
          </p:cNvPr>
          <p:cNvCxnSpPr>
            <a:cxnSpLocks/>
          </p:cNvCxnSpPr>
          <p:nvPr/>
        </p:nvCxnSpPr>
        <p:spPr>
          <a:xfrm flipH="1">
            <a:off x="7874628" y="4181394"/>
            <a:ext cx="3053906" cy="0"/>
          </a:xfrm>
          <a:prstGeom prst="straightConnector1">
            <a:avLst/>
          </a:prstGeom>
          <a:ln w="25400">
            <a:headEnd type="triangle" w="lg" len="lg"/>
            <a:tailEnd type="non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3F4CC1C-23E9-4756-A3C7-9E416B5A7E3E}"/>
              </a:ext>
            </a:extLst>
          </p:cNvPr>
          <p:cNvCxnSpPr>
            <a:cxnSpLocks/>
          </p:cNvCxnSpPr>
          <p:nvPr/>
        </p:nvCxnSpPr>
        <p:spPr>
          <a:xfrm flipH="1">
            <a:off x="1312613" y="4148736"/>
            <a:ext cx="3053906" cy="0"/>
          </a:xfrm>
          <a:prstGeom prst="straightConnector1">
            <a:avLst/>
          </a:prstGeom>
          <a:ln w="25400">
            <a:headEnd type="triangle" w="lg" len="lg"/>
            <a:tailEnd type="non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3ABDAEE-EDA9-491E-950A-C91B37BAB9BE}"/>
                  </a:ext>
                </a:extLst>
              </p:cNvPr>
              <p:cNvSpPr/>
              <p:nvPr/>
            </p:nvSpPr>
            <p:spPr>
              <a:xfrm>
                <a:off x="2478426" y="2001213"/>
                <a:ext cx="784061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3ABDAEE-EDA9-491E-950A-C91B37BAB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26" y="2001213"/>
                <a:ext cx="784061" cy="6309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D05C9FE-0BF4-47DD-8023-6AA7361FD761}"/>
                  </a:ext>
                </a:extLst>
              </p:cNvPr>
              <p:cNvSpPr/>
              <p:nvPr/>
            </p:nvSpPr>
            <p:spPr>
              <a:xfrm>
                <a:off x="9029877" y="2001213"/>
                <a:ext cx="812979" cy="637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D05C9FE-0BF4-47DD-8023-6AA7361FD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877" y="2001213"/>
                <a:ext cx="812979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F7EBEDD-6212-4FF1-B4BE-D88A26A59C23}"/>
                  </a:ext>
                </a:extLst>
              </p:cNvPr>
              <p:cNvSpPr/>
              <p:nvPr/>
            </p:nvSpPr>
            <p:spPr>
              <a:xfrm>
                <a:off x="4474645" y="4395173"/>
                <a:ext cx="77367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F7EBEDD-6212-4FF1-B4BE-D88A26A59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5" y="4395173"/>
                <a:ext cx="773673" cy="630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B65E908-5C28-4716-ADB7-EEF8CE5A24F1}"/>
                  </a:ext>
                </a:extLst>
              </p:cNvPr>
              <p:cNvSpPr/>
              <p:nvPr/>
            </p:nvSpPr>
            <p:spPr>
              <a:xfrm>
                <a:off x="11046979" y="4327274"/>
                <a:ext cx="773673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500" dirty="0"/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B65E908-5C28-4716-ADB7-EEF8CE5A2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979" y="4327274"/>
                <a:ext cx="773673" cy="6309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>
            <a:extLst>
              <a:ext uri="{FF2B5EF4-FFF2-40B4-BE49-F238E27FC236}">
                <a16:creationId xmlns:a16="http://schemas.microsoft.com/office/drawing/2014/main" id="{D0A9FB2F-70D8-414F-A239-C8EF1CE9E3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6562" y="4180267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4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3176" y="510697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Function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BCFCCB-FA14-4828-8585-A655A7921B7E}"/>
              </a:ext>
            </a:extLst>
          </p:cNvPr>
          <p:cNvSpPr/>
          <p:nvPr/>
        </p:nvSpPr>
        <p:spPr>
          <a:xfrm>
            <a:off x="8683256" y="691742"/>
            <a:ext cx="2570599" cy="36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Kernel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A719D-1B07-4DE9-9124-B20BB000281D}"/>
                  </a:ext>
                </a:extLst>
              </p:cNvPr>
              <p:cNvSpPr txBox="1"/>
              <p:nvPr/>
            </p:nvSpPr>
            <p:spPr>
              <a:xfrm>
                <a:off x="8317079" y="1299299"/>
                <a:ext cx="3228641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9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7A719D-1B07-4DE9-9124-B20BB0002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079" y="1299299"/>
                <a:ext cx="3228641" cy="4462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CB70D89-6B79-4070-8D29-25741CDB3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" t="25678" r="8143" b="22963"/>
          <a:stretch/>
        </p:blipFill>
        <p:spPr>
          <a:xfrm>
            <a:off x="941697" y="1745575"/>
            <a:ext cx="7252644" cy="4599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29C0A0-5508-4925-B450-71600DF8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855" y="65953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15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560800-40E1-428D-B365-B36929A25B22}"/>
              </a:ext>
            </a:extLst>
          </p:cNvPr>
          <p:cNvSpPr/>
          <p:nvPr/>
        </p:nvSpPr>
        <p:spPr>
          <a:xfrm>
            <a:off x="7684651" y="666923"/>
            <a:ext cx="4306975" cy="411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Polynomial Kernel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A40879-94CE-4D25-8FC4-E2E0CE95B9CE}"/>
                  </a:ext>
                </a:extLst>
              </p:cNvPr>
              <p:cNvSpPr/>
              <p:nvPr/>
            </p:nvSpPr>
            <p:spPr>
              <a:xfrm>
                <a:off x="6937048" y="1119188"/>
                <a:ext cx="4786182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9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9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ko-KR" altLang="en-US" sz="29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A40879-94CE-4D25-8FC4-E2E0CE95B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048" y="1119188"/>
                <a:ext cx="4786182" cy="546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4E96AD-BE6D-45D1-95F8-B700574C950E}"/>
              </a:ext>
            </a:extLst>
          </p:cNvPr>
          <p:cNvSpPr/>
          <p:nvPr/>
        </p:nvSpPr>
        <p:spPr>
          <a:xfrm>
            <a:off x="1383176" y="510697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Function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E4D24-6E4B-4167-AB37-CB9593D41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" t="41459" r="8786" b="20987"/>
          <a:stretch/>
        </p:blipFill>
        <p:spPr>
          <a:xfrm>
            <a:off x="807053" y="2083166"/>
            <a:ext cx="8578908" cy="4007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1B7B96-3A36-4E41-8795-04029DCD9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997" y="652138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75DF4-DDB0-4E70-91FD-13FE0184524E}"/>
              </a:ext>
            </a:extLst>
          </p:cNvPr>
          <p:cNvSpPr/>
          <p:nvPr/>
        </p:nvSpPr>
        <p:spPr>
          <a:xfrm>
            <a:off x="1383176" y="510697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Function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042CB-84EF-4AEE-87DD-190FF4FAA134}"/>
              </a:ext>
            </a:extLst>
          </p:cNvPr>
          <p:cNvSpPr/>
          <p:nvPr/>
        </p:nvSpPr>
        <p:spPr>
          <a:xfrm>
            <a:off x="7885025" y="701019"/>
            <a:ext cx="4306975" cy="34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Sigmoid Kernel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607F411-CCD1-4896-8DCD-80E1B35AF30E}"/>
                  </a:ext>
                </a:extLst>
              </p:cNvPr>
              <p:cNvSpPr/>
              <p:nvPr/>
            </p:nvSpPr>
            <p:spPr>
              <a:xfrm>
                <a:off x="6248396" y="1148854"/>
                <a:ext cx="5368713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9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ko-K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9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607F411-CCD1-4896-8DCD-80E1B35AF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6" y="1148854"/>
                <a:ext cx="5368713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86400545-2F6B-4F47-A4CE-8DDE1B144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8"/>
          <a:stretch/>
        </p:blipFill>
        <p:spPr bwMode="auto">
          <a:xfrm>
            <a:off x="691586" y="2021642"/>
            <a:ext cx="8945977" cy="426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533B91-4023-4909-B5D2-1E366726D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837" y="618043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1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3CBAC4-05DC-4CF2-86AB-0A96C23AD480}"/>
              </a:ext>
            </a:extLst>
          </p:cNvPr>
          <p:cNvSpPr/>
          <p:nvPr/>
        </p:nvSpPr>
        <p:spPr>
          <a:xfrm>
            <a:off x="1383176" y="510697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Function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829559-A576-4D14-8EC5-E75681E05014}"/>
              </a:ext>
            </a:extLst>
          </p:cNvPr>
          <p:cNvSpPr/>
          <p:nvPr/>
        </p:nvSpPr>
        <p:spPr>
          <a:xfrm>
            <a:off x="8408567" y="569451"/>
            <a:ext cx="3783433" cy="34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Radial Kernel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0DAE054-2902-4F5A-93FD-49397E4CB7AC}"/>
                  </a:ext>
                </a:extLst>
              </p:cNvPr>
              <p:cNvSpPr/>
              <p:nvPr/>
            </p:nvSpPr>
            <p:spPr>
              <a:xfrm>
                <a:off x="7611977" y="1119188"/>
                <a:ext cx="4014753" cy="835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9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ko-KR" sz="29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−||</m:t>
                              </m:r>
                              <m:sSub>
                                <m:sSubPr>
                                  <m:ctrlP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9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p>
                                <m:sSupPr>
                                  <m:ctrlP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900" i="1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9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sz="29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0DAE054-2902-4F5A-93FD-49397E4CB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77" y="1119188"/>
                <a:ext cx="4014753" cy="835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4832776-6F12-448E-AA6A-3FA25DB72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" t="33904" r="8143" b="27901"/>
          <a:stretch/>
        </p:blipFill>
        <p:spPr>
          <a:xfrm>
            <a:off x="941697" y="2214211"/>
            <a:ext cx="8360237" cy="3942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CB2FB6-3AB9-4EE9-B4CC-81FC9DA4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573" y="510697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7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SVM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12A904-53F8-428F-852F-BF5B2BD16DC4}"/>
              </a:ext>
            </a:extLst>
          </p:cNvPr>
          <p:cNvSpPr/>
          <p:nvPr/>
        </p:nvSpPr>
        <p:spPr>
          <a:xfrm>
            <a:off x="1100779" y="2571750"/>
            <a:ext cx="9990442" cy="171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 Function</a:t>
            </a:r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결정 기준이 없다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sz="3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특성에 맞는 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</a:t>
            </a:r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결정하자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E99DE3-51C9-4661-B653-CEC65BAF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15169">
            <a:off x="2067569" y="2640685"/>
            <a:ext cx="372544" cy="426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412D02-65FD-46C5-8E9E-327A92EF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81168">
            <a:off x="9720176" y="2640685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임공주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12A904-53F8-428F-852F-BF5B2BD16DC4}"/>
              </a:ext>
            </a:extLst>
          </p:cNvPr>
          <p:cNvSpPr/>
          <p:nvPr/>
        </p:nvSpPr>
        <p:spPr>
          <a:xfrm>
            <a:off x="1100779" y="2571750"/>
            <a:ext cx="9990442" cy="171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정말 완벽히 </a:t>
            </a:r>
            <a:r>
              <a:rPr lang="ko-KR" altLang="en-US" sz="3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설명했어</a:t>
            </a:r>
            <a:endParaRPr lang="en-US" altLang="ko-KR" sz="3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 실습으로 가보자 친구들</a:t>
            </a:r>
            <a:r>
              <a:rPr lang="en-US" altLang="ko-KR" sz="3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^_^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47D096-408F-42AD-85F2-30C1F06B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40" y="2302092"/>
            <a:ext cx="1733086" cy="1984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ADA62-A84F-4727-B249-112ABF3C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74" y="2302092"/>
            <a:ext cx="1733086" cy="1984158"/>
          </a:xfrm>
          <a:prstGeom prst="rect">
            <a:avLst/>
          </a:prstGeom>
        </p:spPr>
      </p:pic>
      <p:sp>
        <p:nvSpPr>
          <p:cNvPr id="2" name="하트 1">
            <a:extLst>
              <a:ext uri="{FF2B5EF4-FFF2-40B4-BE49-F238E27FC236}">
                <a16:creationId xmlns:a16="http://schemas.microsoft.com/office/drawing/2014/main" id="{8E436DAF-4D2F-4615-9F56-8DDCCDF0E888}"/>
              </a:ext>
            </a:extLst>
          </p:cNvPr>
          <p:cNvSpPr/>
          <p:nvPr/>
        </p:nvSpPr>
        <p:spPr>
          <a:xfrm>
            <a:off x="636931" y="5622471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>
            <a:extLst>
              <a:ext uri="{FF2B5EF4-FFF2-40B4-BE49-F238E27FC236}">
                <a16:creationId xmlns:a16="http://schemas.microsoft.com/office/drawing/2014/main" id="{C5814EE1-E944-4848-875A-1460E5B9F945}"/>
              </a:ext>
            </a:extLst>
          </p:cNvPr>
          <p:cNvSpPr/>
          <p:nvPr/>
        </p:nvSpPr>
        <p:spPr>
          <a:xfrm>
            <a:off x="318466" y="2940627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>
            <a:extLst>
              <a:ext uri="{FF2B5EF4-FFF2-40B4-BE49-F238E27FC236}">
                <a16:creationId xmlns:a16="http://schemas.microsoft.com/office/drawing/2014/main" id="{50350CA4-3B08-47D7-9907-9A337B60BA08}"/>
              </a:ext>
            </a:extLst>
          </p:cNvPr>
          <p:cNvSpPr/>
          <p:nvPr/>
        </p:nvSpPr>
        <p:spPr>
          <a:xfrm>
            <a:off x="2293486" y="4429125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4665FCF7-8C82-44AD-B900-E4742080AA90}"/>
              </a:ext>
            </a:extLst>
          </p:cNvPr>
          <p:cNvSpPr/>
          <p:nvPr/>
        </p:nvSpPr>
        <p:spPr>
          <a:xfrm>
            <a:off x="11069931" y="3089245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ECBE8E60-7925-4F57-9136-0CE02C9C10D1}"/>
              </a:ext>
            </a:extLst>
          </p:cNvPr>
          <p:cNvSpPr/>
          <p:nvPr/>
        </p:nvSpPr>
        <p:spPr>
          <a:xfrm>
            <a:off x="5073684" y="4421078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하트 15">
            <a:extLst>
              <a:ext uri="{FF2B5EF4-FFF2-40B4-BE49-F238E27FC236}">
                <a16:creationId xmlns:a16="http://schemas.microsoft.com/office/drawing/2014/main" id="{9633ADBF-3693-4912-925B-5811CC453403}"/>
              </a:ext>
            </a:extLst>
          </p:cNvPr>
          <p:cNvSpPr/>
          <p:nvPr/>
        </p:nvSpPr>
        <p:spPr>
          <a:xfrm>
            <a:off x="3701055" y="5641138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하트 16">
            <a:extLst>
              <a:ext uri="{FF2B5EF4-FFF2-40B4-BE49-F238E27FC236}">
                <a16:creationId xmlns:a16="http://schemas.microsoft.com/office/drawing/2014/main" id="{EA4BE3F5-86C8-4BAB-A25E-6392EE659E5E}"/>
              </a:ext>
            </a:extLst>
          </p:cNvPr>
          <p:cNvSpPr/>
          <p:nvPr/>
        </p:nvSpPr>
        <p:spPr>
          <a:xfrm>
            <a:off x="4461732" y="1003240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4BC06980-CC92-4DE6-844B-FF3820D7322A}"/>
              </a:ext>
            </a:extLst>
          </p:cNvPr>
          <p:cNvSpPr/>
          <p:nvPr/>
        </p:nvSpPr>
        <p:spPr>
          <a:xfrm>
            <a:off x="2331688" y="1020018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69192D8-18D4-4D4C-A976-A7B14365AAC0}"/>
              </a:ext>
            </a:extLst>
          </p:cNvPr>
          <p:cNvSpPr/>
          <p:nvPr/>
        </p:nvSpPr>
        <p:spPr>
          <a:xfrm>
            <a:off x="7050760" y="989520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737684BC-6236-4DF3-8ED6-D1D1BFE6ECD4}"/>
              </a:ext>
            </a:extLst>
          </p:cNvPr>
          <p:cNvSpPr/>
          <p:nvPr/>
        </p:nvSpPr>
        <p:spPr>
          <a:xfrm>
            <a:off x="10427716" y="5552374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하트 20">
            <a:extLst>
              <a:ext uri="{FF2B5EF4-FFF2-40B4-BE49-F238E27FC236}">
                <a16:creationId xmlns:a16="http://schemas.microsoft.com/office/drawing/2014/main" id="{2101D42D-DA7B-4B82-ACD3-D99ECC68C4DB}"/>
              </a:ext>
            </a:extLst>
          </p:cNvPr>
          <p:cNvSpPr/>
          <p:nvPr/>
        </p:nvSpPr>
        <p:spPr>
          <a:xfrm>
            <a:off x="8462965" y="4286250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CAA2860C-7BCD-4A7B-8F58-938D91446A55}"/>
              </a:ext>
            </a:extLst>
          </p:cNvPr>
          <p:cNvSpPr/>
          <p:nvPr/>
        </p:nvSpPr>
        <p:spPr>
          <a:xfrm>
            <a:off x="9495570" y="989520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하트 23">
            <a:extLst>
              <a:ext uri="{FF2B5EF4-FFF2-40B4-BE49-F238E27FC236}">
                <a16:creationId xmlns:a16="http://schemas.microsoft.com/office/drawing/2014/main" id="{E64CD582-1B3E-4C16-B8D9-1C5B48A8F753}"/>
              </a:ext>
            </a:extLst>
          </p:cNvPr>
          <p:cNvSpPr/>
          <p:nvPr/>
        </p:nvSpPr>
        <p:spPr>
          <a:xfrm>
            <a:off x="6950907" y="5641138"/>
            <a:ext cx="679509" cy="679509"/>
          </a:xfrm>
          <a:prstGeom prst="heart">
            <a:avLst/>
          </a:prstGeom>
          <a:solidFill>
            <a:srgbClr val="E9B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3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Apple Pictogram Free Vector Art - (449 Free Downloads)">
            <a:extLst>
              <a:ext uri="{FF2B5EF4-FFF2-40B4-BE49-F238E27FC236}">
                <a16:creationId xmlns:a16="http://schemas.microsoft.com/office/drawing/2014/main" id="{C7088E57-B060-481A-9657-F7C2557B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22" y="2002014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7BCD1-FA84-4DD0-B7C2-BBE14BFB2B58}"/>
              </a:ext>
            </a:extLst>
          </p:cNvPr>
          <p:cNvSpPr/>
          <p:nvPr/>
        </p:nvSpPr>
        <p:spPr>
          <a:xfrm>
            <a:off x="8435671" y="639082"/>
            <a:ext cx="2650441" cy="461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과일을 분류해보자</a:t>
            </a:r>
            <a:r>
              <a:rPr lang="en-US" altLang="ko-KR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4F7F4E-5BB6-4A96-A4CF-5C12E80F90F2}"/>
              </a:ext>
            </a:extLst>
          </p:cNvPr>
          <p:cNvGrpSpPr/>
          <p:nvPr/>
        </p:nvGrpSpPr>
        <p:grpSpPr>
          <a:xfrm>
            <a:off x="4076945" y="1456409"/>
            <a:ext cx="6792507" cy="4940014"/>
            <a:chOff x="1966450" y="1814535"/>
            <a:chExt cx="4021395" cy="3413416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D9F9594-4333-4EA5-ADF3-395D9B9880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1" y="1814535"/>
              <a:ext cx="1" cy="3413416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A91B56D-5320-49B9-BEE4-89F16C8E0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0" y="5227951"/>
              <a:ext cx="4021395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45BD1FBE-EB08-4A89-9466-402515A51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9676813" y="5308685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pple Pictogram Free Vector Art - (449 Free Downloads)">
            <a:extLst>
              <a:ext uri="{FF2B5EF4-FFF2-40B4-BE49-F238E27FC236}">
                <a16:creationId xmlns:a16="http://schemas.microsoft.com/office/drawing/2014/main" id="{CB55CD79-322E-4E0D-9B85-9859B6B6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22" y="3429000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Apple Pictogram Free Vector Art - (449 Free Downloads)">
            <a:extLst>
              <a:ext uri="{FF2B5EF4-FFF2-40B4-BE49-F238E27FC236}">
                <a16:creationId xmlns:a16="http://schemas.microsoft.com/office/drawing/2014/main" id="{FC3BB56E-4CF1-46E6-B002-E932E982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87" y="371417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Apple Pictogram Free Vector Art - (449 Free Downloads)">
            <a:extLst>
              <a:ext uri="{FF2B5EF4-FFF2-40B4-BE49-F238E27FC236}">
                <a16:creationId xmlns:a16="http://schemas.microsoft.com/office/drawing/2014/main" id="{2A5A8682-877A-4AFE-9188-91A921BD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13" y="448547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orange icon ai free illustration vector file - Urbanbrush">
            <a:extLst>
              <a:ext uri="{FF2B5EF4-FFF2-40B4-BE49-F238E27FC236}">
                <a16:creationId xmlns:a16="http://schemas.microsoft.com/office/drawing/2014/main" id="{8DDAEC70-ED9C-452C-BDE7-F44B65EE4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485103" y="3631583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B7FEA6F9-F156-480B-B4F1-9E1868FD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7178553" y="5339207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2CC27B24-DB77-402C-9D79-5609976F8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065757" y="4770650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E56F5F-69B7-4FA2-89F7-DC80FC358BEE}"/>
              </a:ext>
            </a:extLst>
          </p:cNvPr>
          <p:cNvCxnSpPr/>
          <p:nvPr/>
        </p:nvCxnSpPr>
        <p:spPr>
          <a:xfrm flipV="1">
            <a:off x="6170835" y="2439878"/>
            <a:ext cx="2629431" cy="34897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296FF0-F3F8-4AF8-93C3-EA113541B832}"/>
              </a:ext>
            </a:extLst>
          </p:cNvPr>
          <p:cNvSpPr/>
          <p:nvPr/>
        </p:nvSpPr>
        <p:spPr>
          <a:xfrm>
            <a:off x="-276308" y="3777517"/>
            <a:ext cx="4761463" cy="371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3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구분선이 최적임을</a:t>
            </a:r>
            <a:endParaRPr lang="en-US" altLang="ko-KR" sz="3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어떻게 확신하지</a:t>
            </a:r>
            <a:r>
              <a:rPr lang="en-US" altLang="ko-KR" sz="3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" name="Picture 2" descr="Apple Pictogram Free Vector Art - (449 Free Downloads)">
            <a:extLst>
              <a:ext uri="{FF2B5EF4-FFF2-40B4-BE49-F238E27FC236}">
                <a16:creationId xmlns:a16="http://schemas.microsoft.com/office/drawing/2014/main" id="{5845AB0B-4718-448E-8CD1-1BC9B8879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5" y="2282416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67F22EFC-CDAD-4B35-AB95-5645CACD9D87}"/>
              </a:ext>
            </a:extLst>
          </p:cNvPr>
          <p:cNvSpPr/>
          <p:nvPr/>
        </p:nvSpPr>
        <p:spPr>
          <a:xfrm>
            <a:off x="7494341" y="2182811"/>
            <a:ext cx="914806" cy="879273"/>
          </a:xfrm>
          <a:prstGeom prst="donut">
            <a:avLst>
              <a:gd name="adj" fmla="val 68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A8134B-2A2D-490A-B4CB-687FD334C3CF}"/>
              </a:ext>
            </a:extLst>
          </p:cNvPr>
          <p:cNvSpPr/>
          <p:nvPr/>
        </p:nvSpPr>
        <p:spPr>
          <a:xfrm>
            <a:off x="7290092" y="1721238"/>
            <a:ext cx="1341258" cy="334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Right Prediction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2" name="Picture 2" descr="Apple Pictogram Free Vector Art - (449 Free Downloads)">
            <a:extLst>
              <a:ext uri="{FF2B5EF4-FFF2-40B4-BE49-F238E27FC236}">
                <a16:creationId xmlns:a16="http://schemas.microsoft.com/office/drawing/2014/main" id="{F0D81917-929E-4F41-AAF6-DDC40279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36" y="2525928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E3530377-BDC5-4898-A923-4E9296C6410D}"/>
              </a:ext>
            </a:extLst>
          </p:cNvPr>
          <p:cNvSpPr/>
          <p:nvPr/>
        </p:nvSpPr>
        <p:spPr>
          <a:xfrm>
            <a:off x="8885973" y="2411128"/>
            <a:ext cx="914806" cy="879273"/>
          </a:xfrm>
          <a:prstGeom prst="donut">
            <a:avLst>
              <a:gd name="adj" fmla="val 68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A86E17-9736-479C-9364-2703CC0B0ECC}"/>
              </a:ext>
            </a:extLst>
          </p:cNvPr>
          <p:cNvSpPr/>
          <p:nvPr/>
        </p:nvSpPr>
        <p:spPr>
          <a:xfrm>
            <a:off x="9886486" y="2752219"/>
            <a:ext cx="1341258" cy="35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Wrong Prediction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9B9E0F2-846B-4C6C-B451-8EBCAB21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223" y="735348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367AE-7271-49C8-8A82-6FD4702CF4EC}"/>
              </a:ext>
            </a:extLst>
          </p:cNvPr>
          <p:cNvSpPr txBox="1"/>
          <p:nvPr/>
        </p:nvSpPr>
        <p:spPr>
          <a:xfrm>
            <a:off x="691586" y="1405760"/>
            <a:ext cx="1823014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iris_data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2EC2C-E04A-4C25-88CD-6639813EC225}"/>
              </a:ext>
            </a:extLst>
          </p:cNvPr>
          <p:cNvSpPr/>
          <p:nvPr/>
        </p:nvSpPr>
        <p:spPr>
          <a:xfrm>
            <a:off x="2389469" y="1498843"/>
            <a:ext cx="8664974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꽃받침의 길이와 폭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꽃잎의 길이와 폭에 대한 값이다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꽃의 종류로는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setosa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versicolor, virginica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관측치가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변수인 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Species</a:t>
            </a:r>
            <a:r>
              <a:rPr lang="ko-KR" altLang="en-US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이미 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이므로 바로 분석을 시작하자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347AE5-BEAB-4208-B125-108591BE9871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03E7F1-3874-48F1-80D6-B9B5802E312C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008F9A-2486-4A55-A100-22544E7A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86" y="3312039"/>
            <a:ext cx="8937542" cy="25905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2BEBBD-DD5C-47D5-85EF-84502DDE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7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AEDE5-4034-481E-A758-0A66EA310EF0}"/>
              </a:ext>
            </a:extLst>
          </p:cNvPr>
          <p:cNvSpPr/>
          <p:nvPr/>
        </p:nvSpPr>
        <p:spPr>
          <a:xfrm>
            <a:off x="7211677" y="2263431"/>
            <a:ext cx="463192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간단하게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model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돌려본다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&lt;Default Model&gt;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DFE8A-6EFF-456D-8D73-1C4B8A25A4CB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F61AC6-CD2C-4C34-A3E5-11C9DB444959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86EFE1-A4A1-4547-874C-1617E8A5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7" y="1316373"/>
            <a:ext cx="6705600" cy="51911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DA53CF-D883-4208-AF15-6A8696D6BBB1}"/>
              </a:ext>
            </a:extLst>
          </p:cNvPr>
          <p:cNvSpPr/>
          <p:nvPr/>
        </p:nvSpPr>
        <p:spPr>
          <a:xfrm>
            <a:off x="7053997" y="4085295"/>
            <a:ext cx="49803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0070C0"/>
                </a:solidFill>
              </a:rPr>
              <a:t>svm</a:t>
            </a:r>
            <a:r>
              <a:rPr lang="en-US" altLang="ko-KR" sz="2000" dirty="0">
                <a:solidFill>
                  <a:srgbClr val="0070C0"/>
                </a:solidFill>
              </a:rPr>
              <a:t>(formula, data = NULL, ..., subset, 	</a:t>
            </a:r>
            <a:r>
              <a:rPr lang="en-US" altLang="ko-KR" sz="2000" dirty="0" err="1">
                <a:solidFill>
                  <a:srgbClr val="0070C0"/>
                </a:solidFill>
              </a:rPr>
              <a:t>na.action</a:t>
            </a:r>
            <a:r>
              <a:rPr lang="en-US" altLang="ko-KR" sz="2000" dirty="0">
                <a:solidFill>
                  <a:srgbClr val="0070C0"/>
                </a:solidFill>
              </a:rPr>
              <a:t> =</a:t>
            </a:r>
            <a:r>
              <a:rPr lang="en-US" altLang="ko-KR" sz="2000" dirty="0" err="1">
                <a:solidFill>
                  <a:srgbClr val="0070C0"/>
                </a:solidFill>
              </a:rPr>
              <a:t>na.omit</a:t>
            </a:r>
            <a:r>
              <a:rPr lang="en-US" altLang="ko-KR" sz="2000" dirty="0">
                <a:solidFill>
                  <a:srgbClr val="0070C0"/>
                </a:solidFill>
              </a:rPr>
              <a:t>, scale = TRUE)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F39ACC-B339-4DEB-BBD5-7E7C1377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8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770F81-8CDE-4F72-AB2B-4F068916DDC6}"/>
              </a:ext>
            </a:extLst>
          </p:cNvPr>
          <p:cNvSpPr/>
          <p:nvPr/>
        </p:nvSpPr>
        <p:spPr>
          <a:xfrm>
            <a:off x="418156" y="1302428"/>
            <a:ext cx="10923546" cy="4761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SVM()</a:t>
            </a:r>
            <a:r>
              <a:rPr lang="ko-KR" altLang="en-US" sz="2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함수의 옵션들</a:t>
            </a:r>
            <a:endParaRPr lang="en-US" altLang="ko-KR" sz="2400" u="sng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수행 방법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 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novelty detection)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정한다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반응변수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(y)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범주형인지의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여부에 따라 정해지며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C-classification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eps-regression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외에도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nu-classification, one-classification(for novelty detection), nu-regression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훈련과 예측에 사용되는 커널로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“radial”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옵션은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가우시안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의미한다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커널에 맞는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parameter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고려해야한다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degree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다항커널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(polynomial)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사용될 경우의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Gamma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(linear)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제외한 모든 커널에 요구되는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모수로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1/(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데이터차원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coef0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(polynomial)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(sigmoid)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커널에 요구되는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모수로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제약 위배의 비용으로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k-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중첩 교차타당도에서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지정한다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FA35DE-3AE4-48BC-85DE-7D590A0B0990}"/>
              </a:ext>
            </a:extLst>
          </p:cNvPr>
          <p:cNvSpPr/>
          <p:nvPr/>
        </p:nvSpPr>
        <p:spPr>
          <a:xfrm>
            <a:off x="4468981" y="6063796"/>
            <a:ext cx="7493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옵션에 대하여 더 궁금하다면 여기를 참고하자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</a:t>
            </a:r>
            <a:r>
              <a:rPr lang="en-US" altLang="ko-KR" sz="1600" dirty="0">
                <a:hlinkClick r:id="rId2"/>
              </a:rPr>
              <a:t>https://www.rdocumentation.org/packages/e1071/versions/1.7-3/topics/svm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3B7BF5-2021-46B9-B9B3-63663270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67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66C4C5-6D1C-444E-B8F2-6AFE08B714EC}"/>
              </a:ext>
            </a:extLst>
          </p:cNvPr>
          <p:cNvSpPr/>
          <p:nvPr/>
        </p:nvSpPr>
        <p:spPr>
          <a:xfrm>
            <a:off x="6552724" y="1426735"/>
            <a:ext cx="5155579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아까 만든 모델에 대해 얼마나 예측했나 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A2A96-5E02-413F-90BA-7FCA1B9D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0" y="1323295"/>
            <a:ext cx="6096944" cy="52907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6D8E2B-EDE5-4517-9B1A-5E03C1B8A267}"/>
              </a:ext>
            </a:extLst>
          </p:cNvPr>
          <p:cNvSpPr/>
          <p:nvPr/>
        </p:nvSpPr>
        <p:spPr>
          <a:xfrm>
            <a:off x="6552724" y="3195057"/>
            <a:ext cx="5327099" cy="1894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93%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정도이다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튜닝을 하지 않아도 나쁘지 않은 결과를 보여주네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그래도 튜닝을 해보자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~~^0^</a:t>
            </a: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DABAFCBC-843A-4B97-933C-FEF2BAF06839}"/>
              </a:ext>
            </a:extLst>
          </p:cNvPr>
          <p:cNvSpPr/>
          <p:nvPr/>
        </p:nvSpPr>
        <p:spPr>
          <a:xfrm>
            <a:off x="2220686" y="3195057"/>
            <a:ext cx="947057" cy="467885"/>
          </a:xfrm>
          <a:prstGeom prst="donut">
            <a:avLst>
              <a:gd name="adj" fmla="val 773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DB0CF7-8B64-43C9-BE93-F9074C8A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72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450E25-60B3-471D-9006-20410BAF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9"/>
          <a:stretch/>
        </p:blipFill>
        <p:spPr>
          <a:xfrm>
            <a:off x="522686" y="1539711"/>
            <a:ext cx="11146628" cy="10204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5DF67-511F-4118-9062-2840CD7A657F}"/>
              </a:ext>
            </a:extLst>
          </p:cNvPr>
          <p:cNvSpPr/>
          <p:nvPr/>
        </p:nvSpPr>
        <p:spPr>
          <a:xfrm>
            <a:off x="522686" y="2639741"/>
            <a:ext cx="701435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커널별로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최적의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parameter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찾아보자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(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tune.svm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13DB1-5B80-47F7-ADE9-EC25AA39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11" y="3292243"/>
            <a:ext cx="3508013" cy="867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29A29-4AC8-43B6-8921-1CC56297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81" y="4448505"/>
            <a:ext cx="3684419" cy="2057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631F0F-3BD9-45A0-8AAB-0B828B08DB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"/>
          <a:stretch/>
        </p:blipFill>
        <p:spPr>
          <a:xfrm>
            <a:off x="4083811" y="4448505"/>
            <a:ext cx="3684419" cy="2057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513227-1940-40F6-A596-320356790B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62"/>
          <a:stretch/>
        </p:blipFill>
        <p:spPr>
          <a:xfrm>
            <a:off x="7851541" y="4448505"/>
            <a:ext cx="3817773" cy="2057399"/>
          </a:xfrm>
          <a:prstGeom prst="rect">
            <a:avLst/>
          </a:prstGeom>
        </p:spPr>
      </p:pic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4988051F-167B-4AFC-9169-D07D8459031F}"/>
              </a:ext>
            </a:extLst>
          </p:cNvPr>
          <p:cNvSpPr/>
          <p:nvPr/>
        </p:nvSpPr>
        <p:spPr>
          <a:xfrm>
            <a:off x="10254343" y="1665730"/>
            <a:ext cx="1224643" cy="447038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7D5E4C60-D160-491A-A280-745D68B9D897}"/>
              </a:ext>
            </a:extLst>
          </p:cNvPr>
          <p:cNvSpPr/>
          <p:nvPr/>
        </p:nvSpPr>
        <p:spPr>
          <a:xfrm>
            <a:off x="9903365" y="2144486"/>
            <a:ext cx="1224643" cy="476349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DC223A17-FA75-4669-8418-058BF21F94DD}"/>
              </a:ext>
            </a:extLst>
          </p:cNvPr>
          <p:cNvSpPr/>
          <p:nvPr/>
        </p:nvSpPr>
        <p:spPr>
          <a:xfrm>
            <a:off x="8066399" y="2000906"/>
            <a:ext cx="1224643" cy="317751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BE4634F2-5DB0-4DA5-969F-00E91973508D}"/>
              </a:ext>
            </a:extLst>
          </p:cNvPr>
          <p:cNvSpPr/>
          <p:nvPr/>
        </p:nvSpPr>
        <p:spPr>
          <a:xfrm>
            <a:off x="316081" y="5318289"/>
            <a:ext cx="1888276" cy="1001171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152C685B-5BB7-4B86-A16E-10FB636C5A5E}"/>
              </a:ext>
            </a:extLst>
          </p:cNvPr>
          <p:cNvSpPr/>
          <p:nvPr/>
        </p:nvSpPr>
        <p:spPr>
          <a:xfrm>
            <a:off x="4000500" y="5318289"/>
            <a:ext cx="1888276" cy="1001171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원형: 비어 있음 24">
            <a:extLst>
              <a:ext uri="{FF2B5EF4-FFF2-40B4-BE49-F238E27FC236}">
                <a16:creationId xmlns:a16="http://schemas.microsoft.com/office/drawing/2014/main" id="{914F7717-B617-4706-AD8F-0EE5163C8691}"/>
              </a:ext>
            </a:extLst>
          </p:cNvPr>
          <p:cNvSpPr/>
          <p:nvPr/>
        </p:nvSpPr>
        <p:spPr>
          <a:xfrm>
            <a:off x="7734582" y="5318289"/>
            <a:ext cx="1888276" cy="1001171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F0C83F-8E66-476E-AD05-BC30CAE74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7AFF7D-C6F5-45E3-8C3B-7BB764E7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79" y="2131091"/>
            <a:ext cx="5657921" cy="4095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091CFF-1839-4EC2-B653-9C032B00774C}"/>
              </a:ext>
            </a:extLst>
          </p:cNvPr>
          <p:cNvSpPr/>
          <p:nvPr/>
        </p:nvSpPr>
        <p:spPr>
          <a:xfrm>
            <a:off x="438079" y="1478589"/>
            <a:ext cx="6214137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최적값들로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모델을 만들어보자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( radial / linear 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F07D01-96F5-4EAB-B790-7C70645A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396" y="2126455"/>
            <a:ext cx="5631525" cy="40957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F482BF-9E9C-4735-B198-F77D98B5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2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C38822-8CA0-4FAF-ADE0-E39F73B0098D}"/>
              </a:ext>
            </a:extLst>
          </p:cNvPr>
          <p:cNvSpPr/>
          <p:nvPr/>
        </p:nvSpPr>
        <p:spPr>
          <a:xfrm>
            <a:off x="438079" y="1478589"/>
            <a:ext cx="5870518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찾은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최적값들로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모델을 만들어보자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(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polynomia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D873A-7780-46BB-90F8-5574EB5D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6" y="2000906"/>
            <a:ext cx="5870518" cy="44132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72F326-188D-4BB0-8823-680D9FFC4AD9}"/>
              </a:ext>
            </a:extLst>
          </p:cNvPr>
          <p:cNvGrpSpPr/>
          <p:nvPr/>
        </p:nvGrpSpPr>
        <p:grpSpPr>
          <a:xfrm>
            <a:off x="6522531" y="2000906"/>
            <a:ext cx="5251313" cy="2910440"/>
            <a:chOff x="438079" y="2131091"/>
            <a:chExt cx="5251313" cy="29104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D720F47-B954-4E6B-9057-A2A9B64E3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217"/>
            <a:stretch/>
          </p:blipFill>
          <p:spPr>
            <a:xfrm>
              <a:off x="438079" y="2131091"/>
              <a:ext cx="5251313" cy="20414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5E3004-D76C-418F-99E0-1E7FF5D8E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98"/>
            <a:stretch/>
          </p:blipFill>
          <p:spPr>
            <a:xfrm>
              <a:off x="438079" y="4148775"/>
              <a:ext cx="5251313" cy="89275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AD20D6-A7A8-4069-8016-FA9B9CC390E8}"/>
              </a:ext>
            </a:extLst>
          </p:cNvPr>
          <p:cNvSpPr/>
          <p:nvPr/>
        </p:nvSpPr>
        <p:spPr>
          <a:xfrm>
            <a:off x="6522531" y="4923805"/>
            <a:ext cx="5162824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모델들의 서포트벡터 확인 및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758128-DF88-4325-811C-441B5BF6B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8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891FD-DF13-40C5-A070-2917CF38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5" y="1377607"/>
            <a:ext cx="5729949" cy="5214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3A1775-F510-42EB-ACA6-2C38D776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13" y="1362435"/>
            <a:ext cx="5729949" cy="52295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C38822-8CA0-4FAF-ADE0-E39F73B0098D}"/>
              </a:ext>
            </a:extLst>
          </p:cNvPr>
          <p:cNvSpPr/>
          <p:nvPr/>
        </p:nvSpPr>
        <p:spPr>
          <a:xfrm>
            <a:off x="2988391" y="4315824"/>
            <a:ext cx="4904548" cy="50962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Confusion Matrix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정확도를 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1DFEC2AC-E4BA-495B-AFA0-5D304E9572BA}"/>
              </a:ext>
            </a:extLst>
          </p:cNvPr>
          <p:cNvSpPr/>
          <p:nvPr/>
        </p:nvSpPr>
        <p:spPr>
          <a:xfrm>
            <a:off x="2257149" y="2902917"/>
            <a:ext cx="924890" cy="526083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EAA9CDE8-2919-4AC3-8C87-CB7AF9AA38F4}"/>
              </a:ext>
            </a:extLst>
          </p:cNvPr>
          <p:cNvSpPr/>
          <p:nvPr/>
        </p:nvSpPr>
        <p:spPr>
          <a:xfrm>
            <a:off x="8119297" y="2902917"/>
            <a:ext cx="924890" cy="526083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B47768-392D-4BBF-9D55-EB7554C0D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13E0FC-9832-40B8-8865-B1E98A08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6" y="1404938"/>
            <a:ext cx="5994659" cy="5229944"/>
          </a:xfrm>
          <a:prstGeom prst="rect">
            <a:avLst/>
          </a:prstGeom>
        </p:spPr>
      </p:pic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4DD1A354-94EA-4559-BD25-4556029DBF0A}"/>
              </a:ext>
            </a:extLst>
          </p:cNvPr>
          <p:cNvSpPr/>
          <p:nvPr/>
        </p:nvSpPr>
        <p:spPr>
          <a:xfrm>
            <a:off x="2356805" y="3033546"/>
            <a:ext cx="924890" cy="526083"/>
          </a:xfrm>
          <a:prstGeom prst="donut">
            <a:avLst>
              <a:gd name="adj" fmla="val 4145"/>
            </a:avLst>
          </a:prstGeom>
          <a:solidFill>
            <a:srgbClr val="E9BFA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B45B47-9258-41E9-B32A-5A93D908C23E}"/>
              </a:ext>
            </a:extLst>
          </p:cNvPr>
          <p:cNvSpPr/>
          <p:nvPr/>
        </p:nvSpPr>
        <p:spPr>
          <a:xfrm>
            <a:off x="6563391" y="1798074"/>
            <a:ext cx="5218316" cy="1894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Model3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정확도가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97.8%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제일 높다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model3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분류를 </a:t>
            </a:r>
            <a:r>
              <a:rPr lang="ko-KR" altLang="en-US" sz="20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튜닝하기 전에는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93.3%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였는데 튜닝 이후에 모델들 정확도가 다 향상된 것을 볼 수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1E33A-7828-4C24-9C5B-BAE7CA36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91" y="4228707"/>
            <a:ext cx="4933950" cy="1219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89684D-6C11-4306-802B-FB1602E15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4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A69B6-FE6F-48EA-B5A0-C37E1078C8FA}"/>
              </a:ext>
            </a:extLst>
          </p:cNvPr>
          <p:cNvSpPr/>
          <p:nvPr/>
        </p:nvSpPr>
        <p:spPr>
          <a:xfrm>
            <a:off x="4468981" y="955369"/>
            <a:ext cx="3306831" cy="3066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349591-4015-4E9C-BEDC-FC38B3E68F80}"/>
              </a:ext>
            </a:extLst>
          </p:cNvPr>
          <p:cNvSpPr/>
          <p:nvPr/>
        </p:nvSpPr>
        <p:spPr>
          <a:xfrm>
            <a:off x="4223871" y="738843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e1071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2A22AA6-B469-4680-B9B1-C98B91F43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0909" y="2000906"/>
            <a:ext cx="5040086" cy="50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E499DC-D8AE-4F77-996B-F3C121B8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18" y="2653845"/>
            <a:ext cx="4886325" cy="39929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FA97E-03EB-46B5-8228-BDCEDEF67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38" y="2084641"/>
            <a:ext cx="4886325" cy="638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8579AA-52B7-4644-AA20-CC581F521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29"/>
          <a:stretch/>
        </p:blipFill>
        <p:spPr>
          <a:xfrm>
            <a:off x="6668133" y="2256862"/>
            <a:ext cx="4981575" cy="4177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63F2FA-9CEB-4605-A211-CF1BFD2D4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904" y="2665696"/>
            <a:ext cx="4886325" cy="399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9EF923-4550-4F86-A8DE-E7F1F667DD7B}"/>
              </a:ext>
            </a:extLst>
          </p:cNvPr>
          <p:cNvSpPr/>
          <p:nvPr/>
        </p:nvSpPr>
        <p:spPr>
          <a:xfrm>
            <a:off x="5341869" y="4114598"/>
            <a:ext cx="164946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=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서포트벡터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111C9A-321B-4C14-A328-FEC63BC731BD}"/>
              </a:ext>
            </a:extLst>
          </p:cNvPr>
          <p:cNvSpPr/>
          <p:nvPr/>
        </p:nvSpPr>
        <p:spPr>
          <a:xfrm>
            <a:off x="2526789" y="1503323"/>
            <a:ext cx="7504471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slice =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위해 두 변수만 쓰기 때문에 나머지 변수에는 값을 주기 위해서 하는 것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0C920D-6BE5-4F7C-B731-3B6865882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082D8C-D5B4-447C-9206-6D2364880E93}"/>
              </a:ext>
            </a:extLst>
          </p:cNvPr>
          <p:cNvSpPr/>
          <p:nvPr/>
        </p:nvSpPr>
        <p:spPr>
          <a:xfrm>
            <a:off x="2381698" y="2435224"/>
            <a:ext cx="7379509" cy="461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 Vector Machine?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C2415C-6276-4A71-A68A-1CC164D5476C}"/>
              </a:ext>
            </a:extLst>
          </p:cNvPr>
          <p:cNvSpPr/>
          <p:nvPr/>
        </p:nvSpPr>
        <p:spPr>
          <a:xfrm>
            <a:off x="2733732" y="3265886"/>
            <a:ext cx="6724535" cy="1391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초평면과 마진</a:t>
            </a:r>
            <a:r>
              <a:rPr lang="en-US" altLang="ko-KR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(Margin)</a:t>
            </a:r>
            <a:r>
              <a:rPr lang="ko-KR" altLang="en-US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데이터를 분류하자</a:t>
            </a:r>
            <a:r>
              <a:rPr lang="en-US" altLang="ko-KR" sz="2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ko-KR" altLang="en-US" sz="2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233C00-D707-4541-9A1A-3665A8D0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46" y="1835086"/>
            <a:ext cx="402706" cy="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45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9F7BA6-C330-4D42-937B-551B6AFBCA97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367AE-7271-49C8-8A82-6FD4702CF4EC}"/>
              </a:ext>
            </a:extLst>
          </p:cNvPr>
          <p:cNvSpPr txBox="1"/>
          <p:nvPr/>
        </p:nvSpPr>
        <p:spPr>
          <a:xfrm>
            <a:off x="577286" y="1262063"/>
            <a:ext cx="9529083" cy="1114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letterdata.csv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문자부류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(letter class)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예시를 정의하는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특징으로 이뤄진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예상대로 문자는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레벨을 갖는다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A~Z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0A59D-C556-41BE-A4D5-2D73C27F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4" y="2548147"/>
            <a:ext cx="6391275" cy="3867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E66064-558A-4934-881F-E89C232904D4}"/>
              </a:ext>
            </a:extLst>
          </p:cNvPr>
          <p:cNvSpPr/>
          <p:nvPr/>
        </p:nvSpPr>
        <p:spPr>
          <a:xfrm>
            <a:off x="6968561" y="2850479"/>
            <a:ext cx="5027668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  SVM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학습자는 모든 특징이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수치여야함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특징이 정수이므로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팩터를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숫자로 변환할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없다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 변수의 일부 범위가 상당히 넓게 나타난다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정규화하거나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표준화할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필요가 있음을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의미하지만 모델을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적합시키기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위해 사용할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패키지가 자동으로 재조정을 실행해줌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BFAA28-B3CB-4219-8BE7-5BAEB394FB6F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70C2A8-B29F-43E0-B4E0-70AA6210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31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367AE-7271-49C8-8A82-6FD4702CF4EC}"/>
              </a:ext>
            </a:extLst>
          </p:cNvPr>
          <p:cNvSpPr txBox="1"/>
          <p:nvPr/>
        </p:nvSpPr>
        <p:spPr>
          <a:xfrm>
            <a:off x="577286" y="1262063"/>
            <a:ext cx="932979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 데이터가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랜덤화되어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있는 데이터이므로 처음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16,000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(80%)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모델 구축에 사용하고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4,000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레코드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(20%)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테스트에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5D31F-E657-41CD-A679-B43A4E15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6" y="2227934"/>
            <a:ext cx="4712824" cy="524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CD61C-88A8-4D21-A4F3-E14F080110EC}"/>
              </a:ext>
            </a:extLst>
          </p:cNvPr>
          <p:cNvSpPr txBox="1"/>
          <p:nvPr/>
        </p:nvSpPr>
        <p:spPr>
          <a:xfrm>
            <a:off x="533399" y="2927943"/>
            <a:ext cx="500008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분류기 구축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패키지의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ksvm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 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8EE23D-5F90-436F-BE05-6B6AAC09FAC9}"/>
              </a:ext>
            </a:extLst>
          </p:cNvPr>
          <p:cNvSpPr/>
          <p:nvPr/>
        </p:nvSpPr>
        <p:spPr>
          <a:xfrm>
            <a:off x="5984529" y="2457708"/>
            <a:ext cx="5756428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= </a:t>
            </a:r>
            <a:r>
              <a:rPr lang="en-US" altLang="ko-KR" sz="20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ksvm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(target ~ predictors, data = </a:t>
            </a:r>
            <a:r>
              <a:rPr lang="en-US" altLang="ko-KR" sz="20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mydata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kernel = “</a:t>
            </a:r>
            <a:r>
              <a:rPr lang="en-US" altLang="ko-KR" sz="20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rbfdot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 c = 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1270F-413D-4D6C-92D1-5541609F3808}"/>
              </a:ext>
            </a:extLst>
          </p:cNvPr>
          <p:cNvSpPr txBox="1"/>
          <p:nvPr/>
        </p:nvSpPr>
        <p:spPr>
          <a:xfrm>
            <a:off x="533399" y="3535319"/>
            <a:ext cx="11081314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mydata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프레임 내 출력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Predictors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모델에서 사용할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mydata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프레임 내 특징을 명시하는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predictors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변수를 찾을 수 있는 데이터 프레임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Kernel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rbfoot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”(</a:t>
            </a:r>
            <a:r>
              <a:rPr lang="ko-KR" altLang="en-US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방사형기저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polydot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”(</a:t>
            </a:r>
            <a:r>
              <a:rPr lang="ko-KR" altLang="en-US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다항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tanhdot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”(</a:t>
            </a:r>
            <a:r>
              <a:rPr lang="ko-KR" altLang="en-US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하이퍼볼릭</a:t>
            </a:r>
            <a:r>
              <a:rPr lang="ko-KR" altLang="en-US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탄젠트 </a:t>
            </a:r>
            <a:r>
              <a:rPr lang="ko-KR" altLang="en-US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시그모이드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dirty="0" err="1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vanilladot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”(</a:t>
            </a:r>
            <a:r>
              <a:rPr lang="ko-KR" altLang="en-US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</a:t>
            </a:r>
            <a:r>
              <a:rPr lang="en-US" altLang="ko-KR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비선형 매핑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제약을 위반할 때의 비용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마진＇에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패널티가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얼마나 큰지를 지정하는 숫자로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값이 커질수록 여백은 좁아진다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87DFA-F1A5-471C-9367-BAFB63B6A133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094E54-4E71-4E1E-B658-254E14F2E849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BE66AA-81F1-4703-A85E-67DA7955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8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3CD61C-88A8-4D21-A4F3-E14F080110EC}"/>
              </a:ext>
            </a:extLst>
          </p:cNvPr>
          <p:cNvSpPr txBox="1"/>
          <p:nvPr/>
        </p:nvSpPr>
        <p:spPr>
          <a:xfrm>
            <a:off x="533399" y="1213076"/>
            <a:ext cx="516333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0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 = predict(m, test, type=“response”)</a:t>
            </a:r>
            <a:endParaRPr lang="en-US" altLang="ko-KR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1270F-413D-4D6C-92D1-5541609F3808}"/>
              </a:ext>
            </a:extLst>
          </p:cNvPr>
          <p:cNvSpPr txBox="1"/>
          <p:nvPr/>
        </p:nvSpPr>
        <p:spPr>
          <a:xfrm>
            <a:off x="533399" y="1722703"/>
            <a:ext cx="11081314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ksvm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 의해 훈련된 모델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분류기를 구축하는 데 사용된 훈련 데이터와 같은 특징을 갖는 테스트 데이터를 포함하는 데이터 프레임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예측이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“response”(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클래스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“probabilities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확률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레벨별로 하나의 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인지를 지정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함수는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파라미터의 값에 따라 예측 클래스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확률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벡터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행렬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반환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349F5B-6A70-4113-8C41-F5CBF2861D46}"/>
              </a:ext>
            </a:extLst>
          </p:cNvPr>
          <p:cNvGrpSpPr/>
          <p:nvPr/>
        </p:nvGrpSpPr>
        <p:grpSpPr>
          <a:xfrm>
            <a:off x="533399" y="3445406"/>
            <a:ext cx="5355772" cy="3146368"/>
            <a:chOff x="6074055" y="2907450"/>
            <a:chExt cx="5355772" cy="31463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681039-A8C9-438F-891B-AECBF9E83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071" b="52157"/>
            <a:stretch/>
          </p:blipFill>
          <p:spPr>
            <a:xfrm>
              <a:off x="6074056" y="2907450"/>
              <a:ext cx="5355771" cy="300349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E9FFBFD-9BEE-4BC5-9D82-A691A6D3B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6432" r="56071"/>
            <a:stretch/>
          </p:blipFill>
          <p:spPr>
            <a:xfrm>
              <a:off x="6074055" y="5829795"/>
              <a:ext cx="5355771" cy="22402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852048-58F4-4362-BB55-F8460483CCFD}"/>
              </a:ext>
            </a:extLst>
          </p:cNvPr>
          <p:cNvSpPr/>
          <p:nvPr/>
        </p:nvSpPr>
        <p:spPr>
          <a:xfrm>
            <a:off x="6074056" y="4069989"/>
            <a:ext cx="5769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 커널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훈련데이터에 대해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ksvm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호출하자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학습한 모델의 정보를 보면 실제 얼마나 잘 실행될 것인지에 대해서는 거의 알려주지 않는다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모델이 처음 보는 데이터에 대해 일반화를 잘하는지 알려면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데이터셋에 대한 성능 검토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해보자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47AE4-9247-4C56-9D1A-700BE4EDA26F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ABE2F-D167-4A02-B08B-C3AA8AA3DB22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BC43A-54E7-4362-9377-1DA2D552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5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2921E-8C48-414E-866D-5C80AD9D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6" y="1388891"/>
            <a:ext cx="5991225" cy="50911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9C1F2-FE7E-4531-9D5D-F9BEE7FDB191}"/>
              </a:ext>
            </a:extLst>
          </p:cNvPr>
          <p:cNvSpPr/>
          <p:nvPr/>
        </p:nvSpPr>
        <p:spPr>
          <a:xfrm>
            <a:off x="6409381" y="1394059"/>
            <a:ext cx="56997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predict( )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테스트 데이터셋 예측</a:t>
            </a:r>
            <a:endParaRPr lang="en-US" altLang="ko-KR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 지정하지 않았기 때문에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= “response”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디폴트가 사용됐다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함수는 테스트 데이터의 각 행에 대해 예측된 문자가 포함된 벡터를 반환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분류기가 얼마나 잘 실행됐는지 검토하기 위해 예측된 문자와 테스트 데이터셋에 있는 실제 문자를 비교해보자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table( 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통해 확인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정확도 계산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평가를 간소화해보자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예측이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옳은지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그른지에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대해서만 고려하고 오류 유형은 무시한다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F6049E-9BDA-4216-B244-EF9523E17797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F8DABF-8A5F-40C1-BB15-6D5CBFFD4E3A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D3B004-E6F5-4B0D-A879-315CB27C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61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89C1F2-FE7E-4531-9D5D-F9BEE7FDB191}"/>
              </a:ext>
            </a:extLst>
          </p:cNvPr>
          <p:cNvSpPr/>
          <p:nvPr/>
        </p:nvSpPr>
        <p:spPr>
          <a:xfrm>
            <a:off x="5995967" y="1334478"/>
            <a:ext cx="5699788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FALSE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벡터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반환해줌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예측된 문자가 테스트 데이터셋에 있는 실제 문자와 일치하는지를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나타내줌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A3B61-3C11-4EF9-9282-291FF74F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45" y="1591351"/>
            <a:ext cx="5286375" cy="204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3EC197-67CC-4410-A24C-70F7FFA03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1"/>
          <a:stretch/>
        </p:blipFill>
        <p:spPr>
          <a:xfrm>
            <a:off x="496245" y="2683048"/>
            <a:ext cx="5334000" cy="7362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F27C82-CCC7-4C20-AC9A-FE70C32410D8}"/>
              </a:ext>
            </a:extLst>
          </p:cNvPr>
          <p:cNvSpPr/>
          <p:nvPr/>
        </p:nvSpPr>
        <p:spPr>
          <a:xfrm>
            <a:off x="6074056" y="2683048"/>
            <a:ext cx="5699788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Table( 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함수로 분류기가 테스트 레코드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4,000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중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3,357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문자를 정확히 식별했다는 것을 알 수 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A444AF-5412-44DA-A7C0-437626CA5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45" y="3638751"/>
            <a:ext cx="5343525" cy="7524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3C1AE6-DA99-451B-B0D5-E0970F6A998B}"/>
              </a:ext>
            </a:extLst>
          </p:cNvPr>
          <p:cNvSpPr/>
          <p:nvPr/>
        </p:nvSpPr>
        <p:spPr>
          <a:xfrm>
            <a:off x="6074056" y="3691822"/>
            <a:ext cx="569978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백분율로 정확도는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C696C1-53A6-48A4-AE84-F68A64ACF258}"/>
              </a:ext>
            </a:extLst>
          </p:cNvPr>
          <p:cNvSpPr/>
          <p:nvPr/>
        </p:nvSpPr>
        <p:spPr>
          <a:xfrm>
            <a:off x="498651" y="5221510"/>
            <a:ext cx="11194697" cy="971292"/>
          </a:xfrm>
          <a:prstGeom prst="rect">
            <a:avLst/>
          </a:prstGeom>
          <a:solidFill>
            <a:schemeClr val="accent2">
              <a:lumMod val="40000"/>
              <a:lumOff val="60000"/>
              <a:alpha val="82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지금까지는 단순한 선형 커널 함수를 사용했다면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좀 더 복잡한 커널 함수를 통해 데이터를 더 높은 차원의 공간으로 매핑해보자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E1E89-5811-46B5-A3D2-8E98623A43F4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CB0573-F78C-4D33-BE02-50FE3F80EB39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E001B4-628E-4317-A5FF-A92886FE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76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실습해보자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9D77FB-D444-4A58-AA2F-53052FCDCF01}"/>
              </a:ext>
            </a:extLst>
          </p:cNvPr>
          <p:cNvSpPr/>
          <p:nvPr/>
        </p:nvSpPr>
        <p:spPr>
          <a:xfrm>
            <a:off x="418156" y="1377608"/>
            <a:ext cx="1039066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관형 중 하나는 </a:t>
            </a:r>
            <a:r>
              <a:rPr lang="ko-KR" altLang="en-US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가우시안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많이 사용한다고 하니 우리도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훈련해보자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CA444B-F729-4698-91AC-EC3BB83E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6" y="1951445"/>
            <a:ext cx="7810500" cy="3339011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94F992A2-086D-46DD-B365-850A5A028372}"/>
              </a:ext>
            </a:extLst>
          </p:cNvPr>
          <p:cNvSpPr/>
          <p:nvPr/>
        </p:nvSpPr>
        <p:spPr>
          <a:xfrm>
            <a:off x="7135586" y="1951445"/>
            <a:ext cx="1240971" cy="759098"/>
          </a:xfrm>
          <a:prstGeom prst="donut">
            <a:avLst>
              <a:gd name="adj" fmla="val 77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30930EA2-E0BB-4005-8845-F344B0E74ADD}"/>
              </a:ext>
            </a:extLst>
          </p:cNvPr>
          <p:cNvSpPr/>
          <p:nvPr/>
        </p:nvSpPr>
        <p:spPr>
          <a:xfrm>
            <a:off x="1094013" y="4637316"/>
            <a:ext cx="914400" cy="718456"/>
          </a:xfrm>
          <a:prstGeom prst="donut">
            <a:avLst>
              <a:gd name="adj" fmla="val 67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FFF884-685F-4559-AE24-007C58F00AA9}"/>
              </a:ext>
            </a:extLst>
          </p:cNvPr>
          <p:cNvSpPr/>
          <p:nvPr/>
        </p:nvSpPr>
        <p:spPr>
          <a:xfrm>
            <a:off x="418156" y="5343142"/>
            <a:ext cx="11583344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커널 함수를 바꿈으로써 문자 인식 모델의 정확도를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84%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93%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올릴 수 있었다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외에도 앞에 설명이 있었던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커널을 통해 테스트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하거나 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결정 경계의 폭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바꾸기 위해 제약의 비용 파라미터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변화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줄 수도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0FF179-15D8-4122-B2BD-3020DD2EC607}"/>
              </a:ext>
            </a:extLst>
          </p:cNvPr>
          <p:cNvSpPr/>
          <p:nvPr/>
        </p:nvSpPr>
        <p:spPr>
          <a:xfrm>
            <a:off x="4285955" y="920787"/>
            <a:ext cx="3620087" cy="3388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21867C-FCBD-4E93-8448-69BFD4EFE53D}"/>
              </a:ext>
            </a:extLst>
          </p:cNvPr>
          <p:cNvSpPr/>
          <p:nvPr/>
        </p:nvSpPr>
        <p:spPr>
          <a:xfrm>
            <a:off x="4040845" y="704261"/>
            <a:ext cx="4110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Kernlab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8859A7-15F5-4835-868F-904B604A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408" y="516220"/>
            <a:ext cx="372544" cy="4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3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SVM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2" descr="Apple Pictogram Free Vector Art - (449 Free Downloads)">
            <a:extLst>
              <a:ext uri="{FF2B5EF4-FFF2-40B4-BE49-F238E27FC236}">
                <a16:creationId xmlns:a16="http://schemas.microsoft.com/office/drawing/2014/main" id="{BDE26120-6506-4392-9302-D35C0C69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17" y="259269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8914215-15C4-42C0-8730-51B3AD3D4B2D}"/>
              </a:ext>
            </a:extLst>
          </p:cNvPr>
          <p:cNvGrpSpPr/>
          <p:nvPr/>
        </p:nvGrpSpPr>
        <p:grpSpPr>
          <a:xfrm>
            <a:off x="1523555" y="2314663"/>
            <a:ext cx="4965292" cy="3772777"/>
            <a:chOff x="1966450" y="1814535"/>
            <a:chExt cx="4021395" cy="3413416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2A56BA8-FC09-472C-BB8F-612FA5EA0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1" y="1814535"/>
              <a:ext cx="1" cy="3413416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68E6E67-9D19-4B0D-B6CD-8927CE450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450" y="5227951"/>
              <a:ext cx="4021395" cy="0"/>
            </a:xfrm>
            <a:prstGeom prst="straightConnector1">
              <a:avLst/>
            </a:prstGeom>
            <a:ln w="25400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4" descr="orange icon ai free illustration vector file - Urbanbrush">
            <a:extLst>
              <a:ext uri="{FF2B5EF4-FFF2-40B4-BE49-F238E27FC236}">
                <a16:creationId xmlns:a16="http://schemas.microsoft.com/office/drawing/2014/main" id="{86C6B197-0AB9-4EC6-8047-C3A3604C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224137" y="4656516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pple Pictogram Free Vector Art - (449 Free Downloads)">
            <a:extLst>
              <a:ext uri="{FF2B5EF4-FFF2-40B4-BE49-F238E27FC236}">
                <a16:creationId xmlns:a16="http://schemas.microsoft.com/office/drawing/2014/main" id="{D4BBD4BF-4A2A-4F37-97E8-8025F5FB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31" y="3700329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pple Pictogram Free Vector Art - (449 Free Downloads)">
            <a:extLst>
              <a:ext uri="{FF2B5EF4-FFF2-40B4-BE49-F238E27FC236}">
                <a16:creationId xmlns:a16="http://schemas.microsoft.com/office/drawing/2014/main" id="{1E6ADF39-CBE1-4D31-B6C8-A3436F0E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27" y="2745176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pple Pictogram Free Vector Art - (449 Free Downloads)">
            <a:extLst>
              <a:ext uri="{FF2B5EF4-FFF2-40B4-BE49-F238E27FC236}">
                <a16:creationId xmlns:a16="http://schemas.microsoft.com/office/drawing/2014/main" id="{25CAF702-F82C-4A5E-91DB-14E5A446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42" y="483122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range icon ai free illustration vector file - Urbanbrush">
            <a:extLst>
              <a:ext uri="{FF2B5EF4-FFF2-40B4-BE49-F238E27FC236}">
                <a16:creationId xmlns:a16="http://schemas.microsoft.com/office/drawing/2014/main" id="{184CD98E-7683-44A4-807A-C83C5C4593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4713095" y="5305792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orange icon ai free illustration vector file - Urbanbrush">
            <a:extLst>
              <a:ext uri="{FF2B5EF4-FFF2-40B4-BE49-F238E27FC236}">
                <a16:creationId xmlns:a16="http://schemas.microsoft.com/office/drawing/2014/main" id="{0862159F-E132-4A26-8218-8E9862A1F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5007850" y="3305921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range icon ai free illustration vector file - Urbanbrush">
            <a:extLst>
              <a:ext uri="{FF2B5EF4-FFF2-40B4-BE49-F238E27FC236}">
                <a16:creationId xmlns:a16="http://schemas.microsoft.com/office/drawing/2014/main" id="{1AF5ADB0-2965-46EE-9561-3CF77D588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5149556" y="4327686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43E35D1-0A48-4004-B53D-A7A75029CAA9}"/>
              </a:ext>
            </a:extLst>
          </p:cNvPr>
          <p:cNvCxnSpPr>
            <a:cxnSpLocks/>
          </p:cNvCxnSpPr>
          <p:nvPr/>
        </p:nvCxnSpPr>
        <p:spPr>
          <a:xfrm flipV="1">
            <a:off x="2401374" y="1457374"/>
            <a:ext cx="3467837" cy="45288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9B4665-F30B-4852-8188-F2860028CA68}"/>
              </a:ext>
            </a:extLst>
          </p:cNvPr>
          <p:cNvSpPr/>
          <p:nvPr/>
        </p:nvSpPr>
        <p:spPr>
          <a:xfrm>
            <a:off x="7641338" y="4375784"/>
            <a:ext cx="4198939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(support vector)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5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주어졌을때</a:t>
            </a:r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w, b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찾자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 algn="ctr"/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좋은 초평면을 구하자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FE6463C7-AB67-419A-AD1A-7BA427A29998}"/>
              </a:ext>
            </a:extLst>
          </p:cNvPr>
          <p:cNvSpPr/>
          <p:nvPr/>
        </p:nvSpPr>
        <p:spPr>
          <a:xfrm>
            <a:off x="3381762" y="2490847"/>
            <a:ext cx="914806" cy="879273"/>
          </a:xfrm>
          <a:prstGeom prst="donut">
            <a:avLst>
              <a:gd name="adj" fmla="val 68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45DFCB14-B83C-41AF-9FBF-3F55760A78E2}"/>
              </a:ext>
            </a:extLst>
          </p:cNvPr>
          <p:cNvSpPr/>
          <p:nvPr/>
        </p:nvSpPr>
        <p:spPr>
          <a:xfrm>
            <a:off x="4760120" y="3183066"/>
            <a:ext cx="914806" cy="879273"/>
          </a:xfrm>
          <a:prstGeom prst="donut">
            <a:avLst>
              <a:gd name="adj" fmla="val 68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9E89DD29-C6BD-4FA0-827B-5724A1FDCD16}"/>
              </a:ext>
            </a:extLst>
          </p:cNvPr>
          <p:cNvSpPr/>
          <p:nvPr/>
        </p:nvSpPr>
        <p:spPr>
          <a:xfrm>
            <a:off x="3985209" y="4522213"/>
            <a:ext cx="914806" cy="879273"/>
          </a:xfrm>
          <a:prstGeom prst="donut">
            <a:avLst>
              <a:gd name="adj" fmla="val 68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원형: 비어 있음 70">
            <a:extLst>
              <a:ext uri="{FF2B5EF4-FFF2-40B4-BE49-F238E27FC236}">
                <a16:creationId xmlns:a16="http://schemas.microsoft.com/office/drawing/2014/main" id="{B1B43D34-ACEC-4F90-83B0-946322DE453A}"/>
              </a:ext>
            </a:extLst>
          </p:cNvPr>
          <p:cNvSpPr/>
          <p:nvPr/>
        </p:nvSpPr>
        <p:spPr>
          <a:xfrm>
            <a:off x="2540299" y="3612452"/>
            <a:ext cx="914806" cy="879273"/>
          </a:xfrm>
          <a:prstGeom prst="donut">
            <a:avLst>
              <a:gd name="adj" fmla="val 68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원형: 비어 있음 71">
            <a:extLst>
              <a:ext uri="{FF2B5EF4-FFF2-40B4-BE49-F238E27FC236}">
                <a16:creationId xmlns:a16="http://schemas.microsoft.com/office/drawing/2014/main" id="{262D52A4-E814-42F2-A8BC-462803D15B38}"/>
              </a:ext>
            </a:extLst>
          </p:cNvPr>
          <p:cNvSpPr/>
          <p:nvPr/>
        </p:nvSpPr>
        <p:spPr>
          <a:xfrm>
            <a:off x="1670421" y="4750982"/>
            <a:ext cx="914806" cy="879273"/>
          </a:xfrm>
          <a:prstGeom prst="donut">
            <a:avLst>
              <a:gd name="adj" fmla="val 68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BAEE659-87BB-4756-9B6D-00DB546E3923}"/>
              </a:ext>
            </a:extLst>
          </p:cNvPr>
          <p:cNvSpPr/>
          <p:nvPr/>
        </p:nvSpPr>
        <p:spPr>
          <a:xfrm>
            <a:off x="1792442" y="1718681"/>
            <a:ext cx="2266199" cy="429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Support Vector (x)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9977B68-43B3-4470-AE12-C6BC9946F3DC}"/>
              </a:ext>
            </a:extLst>
          </p:cNvPr>
          <p:cNvSpPr/>
          <p:nvPr/>
        </p:nvSpPr>
        <p:spPr>
          <a:xfrm rot="2209778">
            <a:off x="3794670" y="1145423"/>
            <a:ext cx="738899" cy="5330556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2CA37C5-C104-464A-85EA-9B1389E318D5}"/>
                  </a:ext>
                </a:extLst>
              </p:cNvPr>
              <p:cNvSpPr/>
              <p:nvPr/>
            </p:nvSpPr>
            <p:spPr>
              <a:xfrm>
                <a:off x="8454793" y="2402793"/>
                <a:ext cx="2891143" cy="1560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𝟎</m:t>
                      </m:r>
                    </m:oMath>
                  </m:oMathPara>
                </a14:m>
                <a:endParaRPr lang="en-US" altLang="ko-KR" sz="3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2CA37C5-C104-464A-85EA-9B1389E31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793" y="2402793"/>
                <a:ext cx="2891143" cy="1560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직사각형 96">
            <a:extLst>
              <a:ext uri="{FF2B5EF4-FFF2-40B4-BE49-F238E27FC236}">
                <a16:creationId xmlns:a16="http://schemas.microsoft.com/office/drawing/2014/main" id="{DA9BFE8D-EEAA-419C-86CE-259E500DA72A}"/>
              </a:ext>
            </a:extLst>
          </p:cNvPr>
          <p:cNvSpPr/>
          <p:nvPr/>
        </p:nvSpPr>
        <p:spPr>
          <a:xfrm>
            <a:off x="6020566" y="2181498"/>
            <a:ext cx="2266199" cy="429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n-1</a:t>
            </a:r>
            <a:r>
              <a:rPr lang="ko-KR" altLang="en-US" sz="3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차원의 </a:t>
            </a:r>
            <a:r>
              <a:rPr lang="ko-KR" altLang="en-US" sz="3000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초평면</a:t>
            </a:r>
            <a:endParaRPr lang="en-US" altLang="ko-KR" sz="3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05954C-7257-4665-A161-0584DDE44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940" y="582103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4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SVM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3002A-B51C-4875-AE8D-D03078346961}"/>
              </a:ext>
            </a:extLst>
          </p:cNvPr>
          <p:cNvSpPr/>
          <p:nvPr/>
        </p:nvSpPr>
        <p:spPr>
          <a:xfrm>
            <a:off x="2381698" y="3198476"/>
            <a:ext cx="7379509" cy="461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좋은 </a:t>
            </a:r>
            <a:r>
              <a:rPr lang="ko-KR" altLang="en-US" sz="4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초평면</a:t>
            </a:r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algn="ctr"/>
            <a:endParaRPr lang="en-US" altLang="ko-KR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 data</a:t>
            </a:r>
            <a:r>
              <a: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마진</a:t>
            </a:r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(Margin)</a:t>
            </a:r>
            <a:r>
              <a: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endParaRPr lang="en-US" altLang="ko-KR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최대화하는 것</a:t>
            </a:r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571D42-CEB7-4A25-8D70-E83E053C867F}"/>
              </a:ext>
            </a:extLst>
          </p:cNvPr>
          <p:cNvSpPr/>
          <p:nvPr/>
        </p:nvSpPr>
        <p:spPr>
          <a:xfrm>
            <a:off x="2959571" y="5058010"/>
            <a:ext cx="7082499" cy="834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마진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(Margin) :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분류에서 가장 가까운 관측치 사이의 거리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316816-3C90-4036-BFCB-B13C13CC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081" y="4303243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4" descr="orange icon ai free illustration vector file - Urbanbrush">
            <a:extLst>
              <a:ext uri="{FF2B5EF4-FFF2-40B4-BE49-F238E27FC236}">
                <a16:creationId xmlns:a16="http://schemas.microsoft.com/office/drawing/2014/main" id="{1A223721-7583-4F45-9035-FF601C567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9703158" y="243884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pple Pictogram Free Vector Art - (449 Free Downloads)">
            <a:extLst>
              <a:ext uri="{FF2B5EF4-FFF2-40B4-BE49-F238E27FC236}">
                <a16:creationId xmlns:a16="http://schemas.microsoft.com/office/drawing/2014/main" id="{945CCD86-0533-47F8-BCD1-AD36EC48F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78" y="2073961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pple Pictogram Free Vector Art - (449 Free Downloads)">
            <a:extLst>
              <a:ext uri="{FF2B5EF4-FFF2-40B4-BE49-F238E27FC236}">
                <a16:creationId xmlns:a16="http://schemas.microsoft.com/office/drawing/2014/main" id="{ABC37374-5384-4833-85C7-281F0D8B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10" y="1749125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pple Pictogram Free Vector Art - (449 Free Downloads)">
            <a:extLst>
              <a:ext uri="{FF2B5EF4-FFF2-40B4-BE49-F238E27FC236}">
                <a16:creationId xmlns:a16="http://schemas.microsoft.com/office/drawing/2014/main" id="{B367F899-1FE4-4D30-A324-59AA49CD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574" y="2829332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range icon ai free illustration vector file - Urbanbrush">
            <a:extLst>
              <a:ext uri="{FF2B5EF4-FFF2-40B4-BE49-F238E27FC236}">
                <a16:creationId xmlns:a16="http://schemas.microsoft.com/office/drawing/2014/main" id="{F31BB017-8043-482A-B724-E95AD8ABB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377688" y="2903740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range icon ai free illustration vector file - Urbanbrush">
            <a:extLst>
              <a:ext uri="{FF2B5EF4-FFF2-40B4-BE49-F238E27FC236}">
                <a16:creationId xmlns:a16="http://schemas.microsoft.com/office/drawing/2014/main" id="{16ED4F6A-52EC-43F6-897E-DA6A62B14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7958342" y="4520269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orange icon ai free illustration vector file - Urbanbrush">
            <a:extLst>
              <a:ext uri="{FF2B5EF4-FFF2-40B4-BE49-F238E27FC236}">
                <a16:creationId xmlns:a16="http://schemas.microsoft.com/office/drawing/2014/main" id="{845BE917-7500-41F1-AF5F-357710DA5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31297" r="34454" b="32830"/>
          <a:stretch/>
        </p:blipFill>
        <p:spPr bwMode="auto">
          <a:xfrm>
            <a:off x="8966410" y="3677696"/>
            <a:ext cx="419346" cy="5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pple Pictogram Free Vector Art - (449 Free Downloads)">
            <a:extLst>
              <a:ext uri="{FF2B5EF4-FFF2-40B4-BE49-F238E27FC236}">
                <a16:creationId xmlns:a16="http://schemas.microsoft.com/office/drawing/2014/main" id="{2C206170-DF97-443B-85CC-9CF3A5DBB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55" y="3753856"/>
            <a:ext cx="649672" cy="6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F9CFE3-A995-4F48-9E9D-85EBB3345444}"/>
              </a:ext>
            </a:extLst>
          </p:cNvPr>
          <p:cNvCxnSpPr>
            <a:cxnSpLocks/>
          </p:cNvCxnSpPr>
          <p:nvPr/>
        </p:nvCxnSpPr>
        <p:spPr>
          <a:xfrm flipV="1">
            <a:off x="5567307" y="1208907"/>
            <a:ext cx="3467837" cy="45288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BE9C1A-2BD2-49E3-BAFA-04596E025DD3}"/>
              </a:ext>
            </a:extLst>
          </p:cNvPr>
          <p:cNvCxnSpPr>
            <a:cxnSpLocks/>
          </p:cNvCxnSpPr>
          <p:nvPr/>
        </p:nvCxnSpPr>
        <p:spPr>
          <a:xfrm flipV="1">
            <a:off x="6396509" y="1532287"/>
            <a:ext cx="3467837" cy="4528803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EC3EDBB-579E-4349-A9B6-1EDA2EEFDC83}"/>
              </a:ext>
            </a:extLst>
          </p:cNvPr>
          <p:cNvCxnSpPr>
            <a:cxnSpLocks/>
          </p:cNvCxnSpPr>
          <p:nvPr/>
        </p:nvCxnSpPr>
        <p:spPr>
          <a:xfrm flipV="1">
            <a:off x="4816941" y="821105"/>
            <a:ext cx="3467837" cy="4528803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42579F-9DC8-4FD0-9C28-2632BF3EA1DF}"/>
              </a:ext>
            </a:extLst>
          </p:cNvPr>
          <p:cNvCxnSpPr>
            <a:cxnSpLocks/>
          </p:cNvCxnSpPr>
          <p:nvPr/>
        </p:nvCxnSpPr>
        <p:spPr>
          <a:xfrm>
            <a:off x="7327850" y="1910442"/>
            <a:ext cx="1457608" cy="1050152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680B0B-8B4F-4091-90DA-CA71034A7487}"/>
              </a:ext>
            </a:extLst>
          </p:cNvPr>
          <p:cNvSpPr/>
          <p:nvPr/>
        </p:nvSpPr>
        <p:spPr>
          <a:xfrm>
            <a:off x="8068412" y="2125555"/>
            <a:ext cx="1341258" cy="35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8DCBBD5-DCC3-49B8-AB77-BF5BE4387F77}"/>
                  </a:ext>
                </a:extLst>
              </p:cNvPr>
              <p:cNvSpPr/>
              <p:nvPr/>
            </p:nvSpPr>
            <p:spPr>
              <a:xfrm>
                <a:off x="2012896" y="5136255"/>
                <a:ext cx="3554409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25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Plus Plane</a:t>
                </a: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8DCBBD5-DCC3-49B8-AB77-BF5BE4387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96" y="5136255"/>
                <a:ext cx="3554409" cy="861774"/>
              </a:xfrm>
              <a:prstGeom prst="rect">
                <a:avLst/>
              </a:prstGeom>
              <a:blipFill>
                <a:blip r:embed="rId10"/>
                <a:stretch>
                  <a:fillRect b="-16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BD098E6-B73F-411D-B318-FF3DEBE6C8EB}"/>
                  </a:ext>
                </a:extLst>
              </p:cNvPr>
              <p:cNvSpPr/>
              <p:nvPr/>
            </p:nvSpPr>
            <p:spPr>
              <a:xfrm>
                <a:off x="3350952" y="5907416"/>
                <a:ext cx="355440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𝟎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BD098E6-B73F-411D-B318-FF3DEBE6C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952" y="5907416"/>
                <a:ext cx="3554409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5F7210-AA06-48D5-829C-7E73E642DBF5}"/>
              </a:ext>
            </a:extLst>
          </p:cNvPr>
          <p:cNvSpPr/>
          <p:nvPr/>
        </p:nvSpPr>
        <p:spPr>
          <a:xfrm>
            <a:off x="3853399" y="511724"/>
            <a:ext cx="2891143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1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ADE821-3B4E-4AF4-8F27-924B5654C4CD}"/>
              </a:ext>
            </a:extLst>
          </p:cNvPr>
          <p:cNvSpPr/>
          <p:nvPr/>
        </p:nvSpPr>
        <p:spPr>
          <a:xfrm>
            <a:off x="9909384" y="3113946"/>
            <a:ext cx="2128539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Class2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4B2EBBF-5AC3-4153-8E52-C824746D0F6A}"/>
                  </a:ext>
                </a:extLst>
              </p:cNvPr>
              <p:cNvSpPr/>
              <p:nvPr/>
            </p:nvSpPr>
            <p:spPr>
              <a:xfrm>
                <a:off x="9203140" y="600966"/>
                <a:ext cx="2282018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5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5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=−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25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Minus Plane</a:t>
                </a: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4B2EBBF-5AC3-4153-8E52-C824746D0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140" y="600966"/>
                <a:ext cx="2282018" cy="861774"/>
              </a:xfrm>
              <a:prstGeom prst="rect">
                <a:avLst/>
              </a:prstGeom>
              <a:blipFill>
                <a:blip r:embed="rId6"/>
                <a:stretch>
                  <a:fillRect b="-16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419EDA-3BFC-4A24-88B4-6C7FD1A088CA}"/>
              </a:ext>
            </a:extLst>
          </p:cNvPr>
          <p:cNvSpPr/>
          <p:nvPr/>
        </p:nvSpPr>
        <p:spPr>
          <a:xfrm>
            <a:off x="303245" y="1301060"/>
            <a:ext cx="3492674" cy="713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 = +1, -1 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25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나누어보자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7E86A97-DCED-4923-9701-4DA29EE11B4E}"/>
                  </a:ext>
                </a:extLst>
              </p:cNvPr>
              <p:cNvSpPr/>
              <p:nvPr/>
            </p:nvSpPr>
            <p:spPr>
              <a:xfrm>
                <a:off x="3497811" y="2654619"/>
                <a:ext cx="18266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≥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7E86A97-DCED-4923-9701-4DA29EE11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11" y="2654619"/>
                <a:ext cx="182665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87B730-A0D3-47B7-A8AE-16C4BC34349D}"/>
                  </a:ext>
                </a:extLst>
              </p:cNvPr>
              <p:cNvSpPr/>
              <p:nvPr/>
            </p:nvSpPr>
            <p:spPr>
              <a:xfrm>
                <a:off x="8749183" y="5136255"/>
                <a:ext cx="203664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2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𝒙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≤−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087B730-A0D3-47B7-A8AE-16C4BC343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183" y="5136255"/>
                <a:ext cx="203664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D0712E4-C784-4201-B218-A9D548E22956}"/>
                  </a:ext>
                </a:extLst>
              </p:cNvPr>
              <p:cNvSpPr/>
              <p:nvPr/>
            </p:nvSpPr>
            <p:spPr>
              <a:xfrm>
                <a:off x="282531" y="3429000"/>
                <a:ext cx="304602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+</m:t>
                          </m:r>
                        </m:sup>
                      </m:sSup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2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−</m:t>
                          </m:r>
                        </m:sup>
                      </m:sSup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∗</m:t>
                      </m:r>
                      <m:r>
                        <a:rPr lang="en-US" altLang="ko-KR" sz="22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𝒘</m:t>
                      </m:r>
                    </m:oMath>
                  </m:oMathPara>
                </a14:m>
                <a:endParaRPr lang="en-US" altLang="ko-KR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endParaRPr lang="en-US" altLang="ko-KR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sz="22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평행이동의</a:t>
                </a:r>
                <a:r>
                  <a:rPr lang="en-US" altLang="ko-KR" sz="22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</a:t>
                </a:r>
                <a:r>
                  <a:rPr lang="ko-KR" altLang="en-US" sz="22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관계가 있다</a:t>
                </a:r>
                <a:r>
                  <a:rPr lang="en-US" altLang="ko-KR" sz="22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!</a:t>
                </a: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D0712E4-C784-4201-B218-A9D548E22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31" y="3429000"/>
                <a:ext cx="3046026" cy="1107996"/>
              </a:xfrm>
              <a:prstGeom prst="rect">
                <a:avLst/>
              </a:prstGeom>
              <a:blipFill>
                <a:blip r:embed="rId13"/>
                <a:stretch>
                  <a:fillRect l="-2200" r="-2200" b="-10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6DAC5C41-214F-4BD4-98CF-16282B878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0296" y="4172808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5015" y="504825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6EDFD04-4492-4812-ADE4-B27344628342}"/>
                  </a:ext>
                </a:extLst>
              </p:cNvPr>
              <p:cNvSpPr/>
              <p:nvPr/>
            </p:nvSpPr>
            <p:spPr>
              <a:xfrm>
                <a:off x="577419" y="989504"/>
                <a:ext cx="3633528" cy="1560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𝒘</m:t>
                        </m:r>
                      </m:e>
                      <m:sup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𝒕</m:t>
                        </m:r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+</m:t>
                        </m:r>
                      </m:sup>
                    </m:sSup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+</m:t>
                    </m:r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𝒃</m:t>
                    </m:r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</m:t>
                    </m:r>
                    <m:r>
                      <a:rPr lang="en-US" altLang="ko-K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𝟏</m:t>
                    </m:r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</a:t>
                </a:r>
              </a:p>
              <a:p>
                <a:r>
                  <a:rPr lang="en-US" altLang="ko-KR" sz="22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Plus Plane</a:t>
                </a:r>
                <a:r>
                  <a:rPr lang="ko-KR" altLang="en-US" sz="22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위의 점 </a:t>
                </a:r>
                <a:endParaRPr lang="en-US" altLang="ko-KR" sz="2200" b="1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6EDFD04-4492-4812-ADE4-B27344628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9" y="989504"/>
                <a:ext cx="3633528" cy="1560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15E2EBB-FA47-4C89-AE11-80D4C41E87EA}"/>
                  </a:ext>
                </a:extLst>
              </p:cNvPr>
              <p:cNvSpPr/>
              <p:nvPr/>
            </p:nvSpPr>
            <p:spPr>
              <a:xfrm>
                <a:off x="486754" y="2860576"/>
                <a:ext cx="27955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(</m:t>
                        </m:r>
                        <m:r>
                          <a:rPr lang="en-US" altLang="ko-KR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+</m:t>
                        </m:r>
                      </m:sup>
                    </m:sSup>
                    <m:r>
                      <a:rPr lang="en-US" altLang="ko-KR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−</m:t>
                        </m:r>
                      </m:sup>
                    </m:sSup>
                    <m:r>
                      <a:rPr lang="en-US" altLang="ko-KR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+</m:t>
                    </m:r>
                    <m:r>
                      <a:rPr lang="en-US" altLang="ko-KR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𝒘</m:t>
                    </m:r>
                    <m:r>
                      <a:rPr lang="en-US" altLang="ko-KR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2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</a:t>
                </a:r>
                <a:r>
                  <a:rPr lang="ko-KR" altLang="en-US" sz="22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대입</a:t>
                </a:r>
                <a:r>
                  <a:rPr lang="en-US" altLang="ko-KR" sz="2200" b="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!</a:t>
                </a: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15E2EBB-FA47-4C89-AE11-80D4C41E8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4" y="2860576"/>
                <a:ext cx="2795573" cy="430887"/>
              </a:xfrm>
              <a:prstGeom prst="rect">
                <a:avLst/>
              </a:prstGeom>
              <a:blipFill>
                <a:blip r:embed="rId11"/>
                <a:stretch>
                  <a:fillRect l="-1310" t="-7042" r="-2402" b="-29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3A4E76C-8B16-4911-881B-56158CFF621A}"/>
                  </a:ext>
                </a:extLst>
              </p:cNvPr>
              <p:cNvSpPr/>
              <p:nvPr/>
            </p:nvSpPr>
            <p:spPr>
              <a:xfrm>
                <a:off x="194330" y="2355584"/>
                <a:ext cx="4399706" cy="5887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−</m:t>
                          </m:r>
                        </m:sup>
                      </m:sSup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𝒘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)+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en-US" altLang="ko-KR" sz="2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3A4E76C-8B16-4911-881B-56158CFF6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30" y="2355584"/>
                <a:ext cx="4399706" cy="588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8F9DE1C-7E7A-42A3-B520-00B3C0BB1DBF}"/>
                  </a:ext>
                </a:extLst>
              </p:cNvPr>
              <p:cNvSpPr/>
              <p:nvPr/>
            </p:nvSpPr>
            <p:spPr>
              <a:xfrm>
                <a:off x="486754" y="3321455"/>
                <a:ext cx="38302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𝒙</m:t>
                          </m:r>
                        </m:e>
                        <m:sup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−</m:t>
                          </m:r>
                        </m:sup>
                      </m:sSup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𝒕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𝒘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𝒃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𝟏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8F9DE1C-7E7A-42A3-B520-00B3C0BB1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4" y="3321455"/>
                <a:ext cx="38302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17F559D-89B5-4E4D-988D-898805FFAC44}"/>
                  </a:ext>
                </a:extLst>
              </p:cNvPr>
              <p:cNvSpPr/>
              <p:nvPr/>
            </p:nvSpPr>
            <p:spPr>
              <a:xfrm>
                <a:off x="486754" y="4025847"/>
                <a:ext cx="37241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ea typeface="나눔스퀘어 Bold" panose="020B0600000101010101" pitchFamily="50" charset="-127"/>
                  </a:rPr>
                  <a:t>-1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+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𝒘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𝒕</m:t>
                        </m:r>
                      </m:sup>
                    </m:sSup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𝒘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=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𝟏</m:t>
                    </m:r>
                  </m:oMath>
                </a14:m>
                <a:r>
                  <a:rPr lang="ko-KR" altLang="en-US" sz="2800" dirty="0"/>
                  <a:t>  </a:t>
                </a:r>
                <a:r>
                  <a: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이므로</a:t>
                </a: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17F559D-89B5-4E4D-988D-898805FFA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54" y="4025847"/>
                <a:ext cx="3724193" cy="523220"/>
              </a:xfrm>
              <a:prstGeom prst="rect">
                <a:avLst/>
              </a:prstGeom>
              <a:blipFill>
                <a:blip r:embed="rId14"/>
                <a:stretch>
                  <a:fillRect l="-3437" t="-13953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0BD7160-B205-41CF-9240-68525853AC0C}"/>
                  </a:ext>
                </a:extLst>
              </p:cNvPr>
              <p:cNvSpPr/>
              <p:nvPr/>
            </p:nvSpPr>
            <p:spPr>
              <a:xfrm>
                <a:off x="1562384" y="4715880"/>
                <a:ext cx="1663597" cy="901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𝟐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2800" b="1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ko-KR" sz="2800" b="1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𝒕</m:t>
                              </m:r>
                            </m:sup>
                          </m:sSup>
                          <m:r>
                            <a:rPr lang="en-US" altLang="ko-KR" sz="2800" b="1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0BD7160-B205-41CF-9240-68525853A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384" y="4715880"/>
                <a:ext cx="1663597" cy="9015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2E63898-2A50-4CBC-A312-9DAFEF848BF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5862" t="77063" r="16661" b="6509"/>
          <a:stretch/>
        </p:blipFill>
        <p:spPr>
          <a:xfrm>
            <a:off x="6495192" y="4801373"/>
            <a:ext cx="4941658" cy="12184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944B00-0C7C-4F81-A05D-1D4D692CF9B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6155" t="28152" r="16636" b="56654"/>
          <a:stretch/>
        </p:blipFill>
        <p:spPr>
          <a:xfrm>
            <a:off x="5112607" y="455842"/>
            <a:ext cx="4925849" cy="28610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C3573D-6270-46A3-858D-BF7FA575167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2887" t="43826" r="18840" b="44821"/>
          <a:stretch/>
        </p:blipFill>
        <p:spPr>
          <a:xfrm>
            <a:off x="8306603" y="2597456"/>
            <a:ext cx="3308117" cy="213781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AFCE3E-A688-44B7-BEE9-840417C6B80B}"/>
              </a:ext>
            </a:extLst>
          </p:cNvPr>
          <p:cNvCxnSpPr>
            <a:cxnSpLocks/>
            <a:stCxn id="17" idx="3"/>
            <a:endCxn id="26" idx="3"/>
          </p:cNvCxnSpPr>
          <p:nvPr/>
        </p:nvCxnSpPr>
        <p:spPr>
          <a:xfrm flipV="1">
            <a:off x="3225981" y="3282210"/>
            <a:ext cx="3635588" cy="1884467"/>
          </a:xfrm>
          <a:prstGeom prst="straightConnector1">
            <a:avLst/>
          </a:prstGeom>
          <a:ln w="444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10577651-A66E-4A5C-854D-38ECE9332060}"/>
              </a:ext>
            </a:extLst>
          </p:cNvPr>
          <p:cNvSpPr/>
          <p:nvPr/>
        </p:nvSpPr>
        <p:spPr>
          <a:xfrm>
            <a:off x="6786124" y="2859561"/>
            <a:ext cx="515174" cy="495164"/>
          </a:xfrm>
          <a:prstGeom prst="donut">
            <a:avLst>
              <a:gd name="adj" fmla="val 68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28CA36-8D0B-490D-ACE6-7B34CC183F27}"/>
              </a:ext>
            </a:extLst>
          </p:cNvPr>
          <p:cNvSpPr/>
          <p:nvPr/>
        </p:nvSpPr>
        <p:spPr>
          <a:xfrm>
            <a:off x="6495192" y="6118653"/>
            <a:ext cx="4333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2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공간에서 벡터의 길이 </a:t>
            </a:r>
            <a:r>
              <a:rPr lang="en-US" altLang="ko-KR" sz="22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norm</a:t>
            </a: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7CF998A4-BAC1-4693-9D65-A55F56581DC0}"/>
              </a:ext>
            </a:extLst>
          </p:cNvPr>
          <p:cNvSpPr/>
          <p:nvPr/>
        </p:nvSpPr>
        <p:spPr>
          <a:xfrm>
            <a:off x="10368464" y="4065813"/>
            <a:ext cx="1075236" cy="572942"/>
          </a:xfrm>
          <a:prstGeom prst="donut">
            <a:avLst>
              <a:gd name="adj" fmla="val 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409453-EDAC-4C13-850B-6E475D58EFB9}"/>
              </a:ext>
            </a:extLst>
          </p:cNvPr>
          <p:cNvCxnSpPr>
            <a:cxnSpLocks/>
          </p:cNvCxnSpPr>
          <p:nvPr/>
        </p:nvCxnSpPr>
        <p:spPr>
          <a:xfrm flipH="1">
            <a:off x="9721173" y="4549067"/>
            <a:ext cx="908444" cy="617609"/>
          </a:xfrm>
          <a:prstGeom prst="straightConnector1">
            <a:avLst/>
          </a:prstGeom>
          <a:ln w="444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E175857-8F76-4D9F-8CF1-C5DCC72D01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54215" y="595217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액자 2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43615" y="504823"/>
            <a:ext cx="2335937" cy="461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131994" y="-131993"/>
            <a:ext cx="1119187" cy="13831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05385" y="-142875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6000" spc="-300">
                <a:solidFill>
                  <a:schemeClr val="accent2">
                    <a:alpha val="90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-4" y="0"/>
            <a:ext cx="1383180" cy="1119188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endParaRPr lang="ko-KR" altLang="en-US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A30D34-79DC-4E08-A354-DCAC62D87FBC}"/>
              </a:ext>
            </a:extLst>
          </p:cNvPr>
          <p:cNvSpPr/>
          <p:nvPr/>
        </p:nvSpPr>
        <p:spPr>
          <a:xfrm>
            <a:off x="69802" y="1572784"/>
            <a:ext cx="5593178" cy="698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최종목표 </a:t>
            </a: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Margin</a:t>
            </a:r>
            <a:r>
              <a:rPr lang="ko-KR" altLang="en-US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최대화 </a:t>
            </a:r>
            <a:r>
              <a:rPr lang="en-US" altLang="ko-KR" sz="2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D50F14-258F-49C8-A318-0C7944F0C9E8}"/>
              </a:ext>
            </a:extLst>
          </p:cNvPr>
          <p:cNvGrpSpPr/>
          <p:nvPr/>
        </p:nvGrpSpPr>
        <p:grpSpPr>
          <a:xfrm>
            <a:off x="646360" y="2683368"/>
            <a:ext cx="2084914" cy="1216500"/>
            <a:chOff x="4011086" y="1616529"/>
            <a:chExt cx="2084914" cy="12165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9E6140-6330-4B14-A5A5-654B6C698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231" t="48901" r="19809" b="44821"/>
            <a:stretch/>
          </p:blipFill>
          <p:spPr>
            <a:xfrm>
              <a:off x="5171794" y="1616529"/>
              <a:ext cx="924206" cy="1216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8B328496-E0BC-415B-B4DF-E93746FBB906}"/>
                    </a:ext>
                  </a:extLst>
                </p:cNvPr>
                <p:cNvSpPr/>
                <p:nvPr/>
              </p:nvSpPr>
              <p:spPr>
                <a:xfrm>
                  <a:off x="4011086" y="1913484"/>
                  <a:ext cx="1213907" cy="46104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  <a:scene3d>
                    <a:camera prst="obliqueTopLeft"/>
                    <a:lightRig rig="threePt" dir="t"/>
                  </a:scene3d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𝒎𝒂𝒙</m:t>
                        </m:r>
                      </m:oMath>
                    </m:oMathPara>
                  </a14:m>
                  <a:endParaRPr lang="en-US" altLang="ko-KR" sz="2800" b="1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8B328496-E0BC-415B-B4DF-E93746FBB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1086" y="1913484"/>
                  <a:ext cx="1213907" cy="4610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3B48716-2447-4208-A71E-EB383FA3A773}"/>
                  </a:ext>
                </a:extLst>
              </p:cNvPr>
              <p:cNvSpPr/>
              <p:nvPr/>
            </p:nvSpPr>
            <p:spPr>
              <a:xfrm>
                <a:off x="3051059" y="2936767"/>
                <a:ext cx="1213907" cy="46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bliqueTopLeft"/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=  </m:t>
                      </m:r>
                      <m:r>
                        <a:rPr lang="en-US" altLang="ko-KR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𝒎𝒊𝒏</m:t>
                      </m:r>
                    </m:oMath>
                  </m:oMathPara>
                </a14:m>
                <a:endParaRPr lang="en-US" altLang="ko-KR" sz="2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3B48716-2447-4208-A71E-EB383FA3A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59" y="2936767"/>
                <a:ext cx="1213907" cy="461046"/>
              </a:xfrm>
              <a:prstGeom prst="rect">
                <a:avLst/>
              </a:prstGeom>
              <a:blipFill>
                <a:blip r:embed="rId6"/>
                <a:stretch>
                  <a:fillRect l="-30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505027-45B9-4B74-A483-1CAFB34B84D8}"/>
              </a:ext>
            </a:extLst>
          </p:cNvPr>
          <p:cNvSpPr/>
          <p:nvPr/>
        </p:nvSpPr>
        <p:spPr>
          <a:xfrm>
            <a:off x="6493369" y="4186376"/>
            <a:ext cx="4579327" cy="156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bliqueTopLeft"/>
              <a:lightRig rig="threePt" dir="t"/>
            </a:scene3d>
          </a:bodyPr>
          <a:lstStyle/>
          <a:p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norm</a:t>
            </a:r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제곱근이 존재하므로 </a:t>
            </a:r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 편의를 위한 식 변경</a:t>
            </a:r>
            <a:r>
              <a:rPr lang="en-US" altLang="ko-KR" sz="25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endParaRPr lang="en-US" altLang="ko-KR" sz="25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9E9B0F-10ED-4D62-B47F-5A1ACE5B9A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92" t="54908" r="35269" b="38809"/>
          <a:stretch/>
        </p:blipFill>
        <p:spPr>
          <a:xfrm>
            <a:off x="794736" y="4186376"/>
            <a:ext cx="4530342" cy="944354"/>
          </a:xfrm>
          <a:prstGeom prst="rect">
            <a:avLst/>
          </a:prstGeom>
        </p:spPr>
      </p:pic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FAC8E232-52AF-4AA9-BB0A-D3A93FDF42D9}"/>
              </a:ext>
            </a:extLst>
          </p:cNvPr>
          <p:cNvSpPr/>
          <p:nvPr/>
        </p:nvSpPr>
        <p:spPr>
          <a:xfrm flipH="1" flipV="1">
            <a:off x="5117990" y="4453483"/>
            <a:ext cx="256075" cy="253613"/>
          </a:xfrm>
          <a:prstGeom prst="donut">
            <a:avLst>
              <a:gd name="adj" fmla="val 6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B8D8BA-A789-4722-A622-516785D97C93}"/>
              </a:ext>
            </a:extLst>
          </p:cNvPr>
          <p:cNvSpPr/>
          <p:nvPr/>
        </p:nvSpPr>
        <p:spPr>
          <a:xfrm>
            <a:off x="4906586" y="4053152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제곱근 제거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FC76D2-1759-4B3D-98A2-AE4BC6472276}"/>
                  </a:ext>
                </a:extLst>
              </p:cNvPr>
              <p:cNvSpPr txBox="1"/>
              <p:nvPr/>
            </p:nvSpPr>
            <p:spPr>
              <a:xfrm>
                <a:off x="5004560" y="1488712"/>
                <a:ext cx="1449436" cy="879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ko-KR" alt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FC76D2-1759-4B3D-98A2-AE4BC64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560" y="1488712"/>
                <a:ext cx="1449436" cy="879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5A54B8D3-586E-470E-B2CC-332A48DF7327}"/>
              </a:ext>
            </a:extLst>
          </p:cNvPr>
          <p:cNvSpPr/>
          <p:nvPr/>
        </p:nvSpPr>
        <p:spPr>
          <a:xfrm>
            <a:off x="6226629" y="1667062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최대화하자</a:t>
            </a: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0C689-8AA9-4D05-860A-EA64DFA65510}"/>
                  </a:ext>
                </a:extLst>
              </p:cNvPr>
              <p:cNvSpPr txBox="1"/>
              <p:nvPr/>
            </p:nvSpPr>
            <p:spPr>
              <a:xfrm>
                <a:off x="4388714" y="2752176"/>
                <a:ext cx="962058" cy="830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ko-KR" alt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ko-KR" altLang="en-US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8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0C689-8AA9-4D05-860A-EA64DFA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4" y="2752176"/>
                <a:ext cx="962058" cy="830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62F2C8B2-D81E-40E7-9AC0-EC5ECFD58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998" y="4861087"/>
            <a:ext cx="235523" cy="2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BFA6"/>
      </a:accent1>
      <a:accent2>
        <a:srgbClr val="C6827F"/>
      </a:accent2>
      <a:accent3>
        <a:srgbClr val="967564"/>
      </a:accent3>
      <a:accent4>
        <a:srgbClr val="767171"/>
      </a:accent4>
      <a:accent5>
        <a:srgbClr val="FBFAF7"/>
      </a:accent5>
      <a:accent6>
        <a:srgbClr val="9F542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9BFA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13485</TotalTime>
  <Words>1704</Words>
  <Application>Microsoft Office PowerPoint</Application>
  <PresentationFormat>와이드스크린</PresentationFormat>
  <Paragraphs>328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Arial</vt:lpstr>
      <vt:lpstr>나눔스퀘어 Bold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진선량</dc:creator>
  <cp:lastModifiedBy>박 지은</cp:lastModifiedBy>
  <cp:revision>141</cp:revision>
  <dcterms:created xsi:type="dcterms:W3CDTF">2017-03-21T06:31:42Z</dcterms:created>
  <dcterms:modified xsi:type="dcterms:W3CDTF">2020-06-27T06:06:08Z</dcterms:modified>
</cp:coreProperties>
</file>